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34"/>
  </p:notesMasterIdLst>
  <p:sldIdLst>
    <p:sldId id="305" r:id="rId2"/>
    <p:sldId id="315" r:id="rId3"/>
    <p:sldId id="316" r:id="rId4"/>
    <p:sldId id="341" r:id="rId5"/>
    <p:sldId id="260" r:id="rId6"/>
    <p:sldId id="302" r:id="rId7"/>
    <p:sldId id="319" r:id="rId8"/>
    <p:sldId id="258" r:id="rId9"/>
    <p:sldId id="304" r:id="rId10"/>
    <p:sldId id="256" r:id="rId11"/>
    <p:sldId id="257" r:id="rId12"/>
    <p:sldId id="261" r:id="rId13"/>
    <p:sldId id="344" r:id="rId14"/>
    <p:sldId id="345" r:id="rId15"/>
    <p:sldId id="346" r:id="rId16"/>
    <p:sldId id="347" r:id="rId17"/>
    <p:sldId id="348" r:id="rId18"/>
    <p:sldId id="342" r:id="rId19"/>
    <p:sldId id="343" r:id="rId20"/>
    <p:sldId id="268" r:id="rId21"/>
    <p:sldId id="349" r:id="rId22"/>
    <p:sldId id="350" r:id="rId23"/>
    <p:sldId id="351" r:id="rId24"/>
    <p:sldId id="352" r:id="rId25"/>
    <p:sldId id="353" r:id="rId26"/>
    <p:sldId id="311" r:id="rId27"/>
    <p:sldId id="333" r:id="rId28"/>
    <p:sldId id="339" r:id="rId29"/>
    <p:sldId id="335" r:id="rId30"/>
    <p:sldId id="340" r:id="rId31"/>
    <p:sldId id="336" r:id="rId32"/>
    <p:sldId id="334"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dram h" initials="ph" lastIdx="2" clrIdx="0">
    <p:extLst>
      <p:ext uri="{19B8F6BF-5375-455C-9EA6-DF929625EA0E}">
        <p15:presenceInfo xmlns:p15="http://schemas.microsoft.com/office/powerpoint/2012/main" userId="b36cf842d170e87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3516" autoAdjust="0"/>
    <p:restoredTop sz="96898" autoAdjust="0"/>
  </p:normalViewPr>
  <p:slideViewPr>
    <p:cSldViewPr snapToGrid="0" snapToObjects="1">
      <p:cViewPr varScale="1">
        <p:scale>
          <a:sx n="135" d="100"/>
          <a:sy n="135" d="100"/>
        </p:scale>
        <p:origin x="861" y="7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B36632-D61D-4998-8A5E-7A91F2977855}" type="datetimeFigureOut">
              <a:rPr lang="en-CA" smtClean="0"/>
              <a:t>2024-11-11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1B8BF1-4D7D-4895-B3B3-1608E0CDA843}" type="slidenum">
              <a:rPr lang="en-CA" smtClean="0"/>
              <a:t>‹#›</a:t>
            </a:fld>
            <a:endParaRPr lang="en-CA"/>
          </a:p>
        </p:txBody>
      </p:sp>
    </p:spTree>
    <p:extLst>
      <p:ext uri="{BB962C8B-B14F-4D97-AF65-F5344CB8AC3E}">
        <p14:creationId xmlns:p14="http://schemas.microsoft.com/office/powerpoint/2010/main" val="2150047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7DB88-A149-480B-944D-2060392643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3ABD6B17-14FB-4DEE-9BD7-8E9F6EA656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22A44654-6E15-4D2D-9212-DD914C05BEE5}"/>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5" name="Footer Placeholder 4">
            <a:extLst>
              <a:ext uri="{FF2B5EF4-FFF2-40B4-BE49-F238E27FC236}">
                <a16:creationId xmlns:a16="http://schemas.microsoft.com/office/drawing/2014/main" id="{E8BCFDA5-6A5C-4BA5-8E88-2362B65217E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75B997F-2BF7-4431-970C-A4324A3B7A2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38518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FB1D-449A-4230-8694-FC7150BC1C81}"/>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63A1E551-9500-4EA6-9A27-33A886285D7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EE401C3-C18C-455B-9ED4-75B3D8C799F0}"/>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5" name="Footer Placeholder 4">
            <a:extLst>
              <a:ext uri="{FF2B5EF4-FFF2-40B4-BE49-F238E27FC236}">
                <a16:creationId xmlns:a16="http://schemas.microsoft.com/office/drawing/2014/main" id="{CEFC493E-5211-4933-AE8C-7F5C9F5C1F1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FDE24B1-BC03-4813-96DB-0E6C572FA54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79615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76A787-ECD0-401B-A865-C00A24018FA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C4C039D-54F7-409C-88CE-84F7B7EED93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ABD7451-B636-4367-A285-BB467DA5115C}"/>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5" name="Footer Placeholder 4">
            <a:extLst>
              <a:ext uri="{FF2B5EF4-FFF2-40B4-BE49-F238E27FC236}">
                <a16:creationId xmlns:a16="http://schemas.microsoft.com/office/drawing/2014/main" id="{0AE014B2-3833-4A15-BE5B-A4D648D81D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D2AE5E5-5A25-459D-B553-77BE5124832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86826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51C5B-DFF0-4A93-842D-0DC646F93863}"/>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3888B96-1FCC-4742-8CD0-687A0C27A4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11C75B3-2518-44F2-A2F2-3787A823BDB2}"/>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5" name="Footer Placeholder 4">
            <a:extLst>
              <a:ext uri="{FF2B5EF4-FFF2-40B4-BE49-F238E27FC236}">
                <a16:creationId xmlns:a16="http://schemas.microsoft.com/office/drawing/2014/main" id="{D68D7B77-F79A-438F-8340-7E412B4E14F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9373DC2-9637-4362-A299-A0366894834D}"/>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12437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48D81-1E35-44D9-B9CA-9003713AD7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571C3BF5-CAC0-447E-8731-242C0B624E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D01F021-0752-488D-A0B1-3044073B972F}"/>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5" name="Footer Placeholder 4">
            <a:extLst>
              <a:ext uri="{FF2B5EF4-FFF2-40B4-BE49-F238E27FC236}">
                <a16:creationId xmlns:a16="http://schemas.microsoft.com/office/drawing/2014/main" id="{E1D1ABCD-8BD9-4946-B459-84CA554DF3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350BC61-C9E6-4EA5-A9C1-481F8D08C60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32957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C5CA2-C57C-4A63-8F19-3271403E203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4C947C41-43B4-4AF7-90FA-BE1A21BBF2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B20EB78B-CC70-4D4D-BEAD-A94FB18ED3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FD9F01B1-523B-43DC-B5F0-4F4B65EA0D91}"/>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6" name="Footer Placeholder 5">
            <a:extLst>
              <a:ext uri="{FF2B5EF4-FFF2-40B4-BE49-F238E27FC236}">
                <a16:creationId xmlns:a16="http://schemas.microsoft.com/office/drawing/2014/main" id="{0768D5D0-D334-4454-B856-E7C5ACB484C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2528B1-A5F5-41CB-9764-809B39F341F6}"/>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80553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76FDF-810D-4ECC-B7C0-899ED3DC1092}"/>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ED03FB9-450C-4E5C-AC4A-DA7D3EE485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9079290-48DC-452E-BC6E-A4854CEEC6C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C12E347E-E650-4ADD-9C27-C5739B3746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22D6A57-E117-49AB-9107-39843C8C91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D8FB276B-7589-42DE-B7DB-61858310F021}"/>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8" name="Footer Placeholder 7">
            <a:extLst>
              <a:ext uri="{FF2B5EF4-FFF2-40B4-BE49-F238E27FC236}">
                <a16:creationId xmlns:a16="http://schemas.microsoft.com/office/drawing/2014/main" id="{C785BF24-C9CF-465F-AB92-5D7CE8D673E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AE02BBE-E519-4920-B2F3-B41F3CDDBC30}"/>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03417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3CE7B-8698-4EEA-8417-8A45575CF142}"/>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0C3B509D-B979-44F1-87DA-1B463B1B199E}"/>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4" name="Footer Placeholder 3">
            <a:extLst>
              <a:ext uri="{FF2B5EF4-FFF2-40B4-BE49-F238E27FC236}">
                <a16:creationId xmlns:a16="http://schemas.microsoft.com/office/drawing/2014/main" id="{68E362B0-CDC6-4A2B-997A-C561407D109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DB58B85-B747-4A36-957E-E22A37810EAB}"/>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75326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898418-6EE5-410F-83CC-654364450BCF}"/>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3" name="Footer Placeholder 2">
            <a:extLst>
              <a:ext uri="{FF2B5EF4-FFF2-40B4-BE49-F238E27FC236}">
                <a16:creationId xmlns:a16="http://schemas.microsoft.com/office/drawing/2014/main" id="{0C333629-DEFD-4D0E-A991-B346F0EFC82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25D7F04-BE93-4600-8263-4A9FF3C761C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82282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AD4C9-412E-44C0-965D-BBCC62554B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27722AF0-DC75-42EC-BAEF-CFBAAD7D97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E2A69E47-AE54-4CB8-8EF0-190192136B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C2CA36-6A08-4E52-A342-06CD20A59B2A}"/>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6" name="Footer Placeholder 5">
            <a:extLst>
              <a:ext uri="{FF2B5EF4-FFF2-40B4-BE49-F238E27FC236}">
                <a16:creationId xmlns:a16="http://schemas.microsoft.com/office/drawing/2014/main" id="{8C947356-9F58-487C-BD0F-0CCED199989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080E49-1911-4086-B1E8-24B32BBDD78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84856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534E1-CCD4-409F-945B-2077577199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4BA6B406-8A63-40F4-89B5-A69C344523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EB2BF3FB-DB1E-4D14-9352-8A72F84CB5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AAD950-6CE2-4421-9C1E-EFA9F18F169D}"/>
              </a:ext>
            </a:extLst>
          </p:cNvPr>
          <p:cNvSpPr>
            <a:spLocks noGrp="1"/>
          </p:cNvSpPr>
          <p:nvPr>
            <p:ph type="dt" sz="half" idx="10"/>
          </p:nvPr>
        </p:nvSpPr>
        <p:spPr/>
        <p:txBody>
          <a:bodyPr/>
          <a:lstStyle/>
          <a:p>
            <a:fld id="{48A87A34-81AB-432B-8DAE-1953F412C126}" type="datetimeFigureOut">
              <a:rPr lang="en-US" smtClean="0"/>
              <a:t>11/11/2024</a:t>
            </a:fld>
            <a:endParaRPr lang="en-US" dirty="0"/>
          </a:p>
        </p:txBody>
      </p:sp>
      <p:sp>
        <p:nvSpPr>
          <p:cNvPr id="6" name="Footer Placeholder 5">
            <a:extLst>
              <a:ext uri="{FF2B5EF4-FFF2-40B4-BE49-F238E27FC236}">
                <a16:creationId xmlns:a16="http://schemas.microsoft.com/office/drawing/2014/main" id="{57E130FE-8604-4776-9BF5-1E7EF2A2F82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2C1511-26B1-4B12-BE02-7AB70ED4F319}"/>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95555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51D67A2-B77D-4D61-AADE-CCD6C6F416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327E9C3-341B-4941-9DEA-24E7FAD9B9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1B34E14-774D-4DEF-B493-5C0E9CDC0F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11/11/2024</a:t>
            </a:fld>
            <a:endParaRPr lang="en-US" dirty="0"/>
          </a:p>
        </p:txBody>
      </p:sp>
      <p:sp>
        <p:nvSpPr>
          <p:cNvPr id="5" name="Footer Placeholder 4">
            <a:extLst>
              <a:ext uri="{FF2B5EF4-FFF2-40B4-BE49-F238E27FC236}">
                <a16:creationId xmlns:a16="http://schemas.microsoft.com/office/drawing/2014/main" id="{3FEF6625-684B-4AEF-AC16-E12CC91393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779FC006-5F48-4C31-A330-0B52D3D25B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22236178"/>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youtube.com/watch?v=iYkLrXobBbA" TargetMode="External"/><Relationship Id="rId2" Type="http://schemas.openxmlformats.org/officeDocument/2006/relationships/hyperlink" Target="https://git-scm.com/downloads" TargetMode="External"/><Relationship Id="rId1" Type="http://schemas.openxmlformats.org/officeDocument/2006/relationships/slideLayout" Target="../slideLayouts/slideLayout2.xml"/><Relationship Id="rId4" Type="http://schemas.openxmlformats.org/officeDocument/2006/relationships/hyperlink" Target="https://www.youtube.com/watch?v=EBG-iupFttk"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51631-1CF7-8E4C-815E-FF58F8C350F3}"/>
              </a:ext>
            </a:extLst>
          </p:cNvPr>
          <p:cNvSpPr>
            <a:spLocks noGrp="1"/>
          </p:cNvSpPr>
          <p:nvPr>
            <p:ph type="ctrTitle"/>
          </p:nvPr>
        </p:nvSpPr>
        <p:spPr>
          <a:xfrm>
            <a:off x="1647825" y="1028700"/>
            <a:ext cx="9144000" cy="871266"/>
          </a:xfrm>
        </p:spPr>
        <p:txBody>
          <a:bodyPr>
            <a:normAutofit fontScale="90000"/>
          </a:bodyPr>
          <a:lstStyle/>
          <a:p>
            <a:r>
              <a:rPr lang="en-US" dirty="0">
                <a:solidFill>
                  <a:srgbClr val="FF0000"/>
                </a:solidFill>
                <a:latin typeface="Times New Roman" panose="02020603050405020304" pitchFamily="18" charset="0"/>
                <a:cs typeface="Times New Roman" panose="02020603050405020304" pitchFamily="18" charset="0"/>
              </a:rPr>
              <a:t>VSC </a:t>
            </a:r>
            <a:br>
              <a:rPr lang="en-US" dirty="0">
                <a:solidFill>
                  <a:srgbClr val="FF0000"/>
                </a:solidFill>
                <a:latin typeface="Times New Roman" panose="02020603050405020304" pitchFamily="18" charset="0"/>
                <a:cs typeface="Times New Roman" panose="02020603050405020304" pitchFamily="18" charset="0"/>
              </a:rPr>
            </a:br>
            <a:r>
              <a:rPr lang="en-US" dirty="0">
                <a:solidFill>
                  <a:srgbClr val="FF0000"/>
                </a:solidFill>
                <a:latin typeface="Times New Roman" panose="02020603050405020304" pitchFamily="18" charset="0"/>
                <a:cs typeface="Times New Roman" panose="02020603050405020304" pitchFamily="18" charset="0"/>
              </a:rPr>
              <a:t>GIT/GitHub</a:t>
            </a:r>
          </a:p>
        </p:txBody>
      </p:sp>
      <p:pic>
        <p:nvPicPr>
          <p:cNvPr id="5" name="Picture 4">
            <a:extLst>
              <a:ext uri="{FF2B5EF4-FFF2-40B4-BE49-F238E27FC236}">
                <a16:creationId xmlns:a16="http://schemas.microsoft.com/office/drawing/2014/main" id="{5EA46114-4DC3-AB47-8993-3F5215BA6415}"/>
              </a:ext>
            </a:extLst>
          </p:cNvPr>
          <p:cNvPicPr>
            <a:picLocks noChangeAspect="1"/>
          </p:cNvPicPr>
          <p:nvPr/>
        </p:nvPicPr>
        <p:blipFill rotWithShape="1">
          <a:blip r:embed="rId2"/>
          <a:srcRect l="1955" t="1976" r="2448" b="2178"/>
          <a:stretch/>
        </p:blipFill>
        <p:spPr>
          <a:xfrm flipH="1">
            <a:off x="4257674" y="2457450"/>
            <a:ext cx="3695697" cy="3695700"/>
          </a:xfrm>
          <a:prstGeom prst="rect">
            <a:avLst/>
          </a:prstGeom>
        </p:spPr>
      </p:pic>
    </p:spTree>
    <p:extLst>
      <p:ext uri="{BB962C8B-B14F-4D97-AF65-F5344CB8AC3E}">
        <p14:creationId xmlns:p14="http://schemas.microsoft.com/office/powerpoint/2010/main" val="1202190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51631-1CF7-8E4C-815E-FF58F8C350F3}"/>
              </a:ext>
            </a:extLst>
          </p:cNvPr>
          <p:cNvSpPr>
            <a:spLocks noGrp="1"/>
          </p:cNvSpPr>
          <p:nvPr>
            <p:ph type="ctrTitle"/>
          </p:nvPr>
        </p:nvSpPr>
        <p:spPr>
          <a:xfrm>
            <a:off x="1524000" y="371475"/>
            <a:ext cx="9144000" cy="871266"/>
          </a:xfrm>
        </p:spPr>
        <p:txBody>
          <a:bodyPr>
            <a:normAutofit fontScale="90000"/>
          </a:bodyPr>
          <a:lstStyle/>
          <a:p>
            <a:r>
              <a:rPr lang="en-US" dirty="0">
                <a:solidFill>
                  <a:srgbClr val="FF0000"/>
                </a:solidFill>
                <a:latin typeface="Times New Roman" panose="02020603050405020304" pitchFamily="18" charset="0"/>
                <a:cs typeface="Times New Roman" panose="02020603050405020304" pitchFamily="18" charset="0"/>
              </a:rPr>
              <a:t>GIT (DVCS)</a:t>
            </a:r>
          </a:p>
        </p:txBody>
      </p:sp>
      <p:pic>
        <p:nvPicPr>
          <p:cNvPr id="5" name="Picture 4">
            <a:extLst>
              <a:ext uri="{FF2B5EF4-FFF2-40B4-BE49-F238E27FC236}">
                <a16:creationId xmlns:a16="http://schemas.microsoft.com/office/drawing/2014/main" id="{5EA46114-4DC3-AB47-8993-3F5215BA6415}"/>
              </a:ext>
            </a:extLst>
          </p:cNvPr>
          <p:cNvPicPr>
            <a:picLocks noChangeAspect="1"/>
          </p:cNvPicPr>
          <p:nvPr/>
        </p:nvPicPr>
        <p:blipFill rotWithShape="1">
          <a:blip r:embed="rId2"/>
          <a:srcRect l="1955" t="1976" r="2448" b="2178"/>
          <a:stretch/>
        </p:blipFill>
        <p:spPr>
          <a:xfrm flipH="1">
            <a:off x="4257674" y="1857375"/>
            <a:ext cx="3695697" cy="3695700"/>
          </a:xfrm>
          <a:prstGeom prst="rect">
            <a:avLst/>
          </a:prstGeom>
        </p:spPr>
      </p:pic>
    </p:spTree>
    <p:extLst>
      <p:ext uri="{BB962C8B-B14F-4D97-AF65-F5344CB8AC3E}">
        <p14:creationId xmlns:p14="http://schemas.microsoft.com/office/powerpoint/2010/main" val="1890014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DA062-900A-EB45-8BA7-3595F3B2ADEF}"/>
              </a:ext>
            </a:extLst>
          </p:cNvPr>
          <p:cNvSpPr>
            <a:spLocks noGrp="1"/>
          </p:cNvSpPr>
          <p:nvPr>
            <p:ph type="title"/>
          </p:nvPr>
        </p:nvSpPr>
        <p:spPr>
          <a:xfrm>
            <a:off x="0" y="18642"/>
            <a:ext cx="12104914" cy="791255"/>
          </a:xfrm>
        </p:spPr>
        <p:txBody>
          <a:bodyPr>
            <a:normAutofit/>
          </a:bodyPr>
          <a:lstStyle/>
          <a:p>
            <a:r>
              <a:rPr lang="en-US" sz="4000" dirty="0">
                <a:solidFill>
                  <a:srgbClr val="FF0000"/>
                </a:solidFill>
                <a:latin typeface="Times New Roman" panose="02020603050405020304" pitchFamily="18" charset="0"/>
                <a:cs typeface="Times New Roman" panose="02020603050405020304" pitchFamily="18" charset="0"/>
              </a:rPr>
              <a:t>What is GIT?</a:t>
            </a:r>
          </a:p>
        </p:txBody>
      </p:sp>
      <p:sp>
        <p:nvSpPr>
          <p:cNvPr id="3" name="Content Placeholder 2">
            <a:extLst>
              <a:ext uri="{FF2B5EF4-FFF2-40B4-BE49-F238E27FC236}">
                <a16:creationId xmlns:a16="http://schemas.microsoft.com/office/drawing/2014/main" id="{0248385F-F908-6544-A4A3-FC3CAE0AC892}"/>
              </a:ext>
            </a:extLst>
          </p:cNvPr>
          <p:cNvSpPr>
            <a:spLocks noGrp="1"/>
          </p:cNvSpPr>
          <p:nvPr>
            <p:ph idx="1"/>
          </p:nvPr>
        </p:nvSpPr>
        <p:spPr>
          <a:xfrm>
            <a:off x="106680" y="1034370"/>
            <a:ext cx="11998234" cy="5732190"/>
          </a:xfrm>
        </p:spPr>
        <p:txBody>
          <a:bodyPr>
            <a:normAutofit/>
          </a:bodyPr>
          <a:lstStyle/>
          <a:p>
            <a:r>
              <a:rPr lang="en-US" sz="2000" dirty="0">
                <a:latin typeface="Times New Roman" panose="02020603050405020304" pitchFamily="18" charset="0"/>
                <a:cs typeface="Times New Roman" panose="02020603050405020304" pitchFamily="18" charset="0"/>
              </a:rPr>
              <a:t>Git is a distributed version control system that helps developers track changes in their code and collaborate with others. It's widely used for managing the source code in software development projects, allowing multiple developers to work on the same codebase without interfering with each other’s work.</a:t>
            </a:r>
          </a:p>
        </p:txBody>
      </p:sp>
    </p:spTree>
    <p:extLst>
      <p:ext uri="{BB962C8B-B14F-4D97-AF65-F5344CB8AC3E}">
        <p14:creationId xmlns:p14="http://schemas.microsoft.com/office/powerpoint/2010/main" val="3814905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31012-0F95-6942-B588-CE13E35A2D99}"/>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Key Features</a:t>
            </a:r>
            <a:r>
              <a:rPr lang="en-US" dirty="0"/>
              <a:t> </a:t>
            </a:r>
            <a:r>
              <a:rPr lang="en-US" sz="4000" dirty="0">
                <a:solidFill>
                  <a:srgbClr val="FF0000"/>
                </a:solidFill>
                <a:latin typeface="Times New Roman" panose="02020603050405020304" pitchFamily="18" charset="0"/>
                <a:cs typeface="Times New Roman" panose="02020603050405020304" pitchFamily="18" charset="0"/>
              </a:rPr>
              <a:t>of GIT</a:t>
            </a:r>
          </a:p>
        </p:txBody>
      </p:sp>
      <p:sp>
        <p:nvSpPr>
          <p:cNvPr id="3" name="Content Placeholder 2">
            <a:extLst>
              <a:ext uri="{FF2B5EF4-FFF2-40B4-BE49-F238E27FC236}">
                <a16:creationId xmlns:a16="http://schemas.microsoft.com/office/drawing/2014/main" id="{DD292C34-7604-F444-B53C-E2D0E3592864}"/>
              </a:ext>
            </a:extLst>
          </p:cNvPr>
          <p:cNvSpPr>
            <a:spLocks noGrp="1"/>
          </p:cNvSpPr>
          <p:nvPr>
            <p:ph idx="1"/>
          </p:nvPr>
        </p:nvSpPr>
        <p:spPr>
          <a:xfrm>
            <a:off x="150812" y="1186249"/>
            <a:ext cx="11764963" cy="5609967"/>
          </a:xfrm>
        </p:spPr>
        <p:txBody>
          <a:bodyPr>
            <a:normAutofit/>
          </a:bodyPr>
          <a:lstStyle/>
          <a:p>
            <a:pPr marL="0" indent="0">
              <a:buNone/>
            </a:pPr>
            <a:r>
              <a:rPr lang="en-US" sz="1800" dirty="0">
                <a:latin typeface="Times New Roman" panose="02020603050405020304" pitchFamily="18" charset="0"/>
                <a:cs typeface="Times New Roman" panose="02020603050405020304" pitchFamily="18" charset="0"/>
              </a:rPr>
              <a:t>Git is a powerful version control system with many features designed to facilitate collaborative software development, track changes in files, and provide efficient workflows. Here are the key features of Git:</a:t>
            </a: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69211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9D41E2-D717-8D8F-6543-37F6342036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800C97-E5EF-B2DF-39E3-B82AC0479D84}"/>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Key Features</a:t>
            </a:r>
            <a:r>
              <a:rPr lang="en-US" sz="4000" dirty="0"/>
              <a:t> </a:t>
            </a:r>
            <a:r>
              <a:rPr lang="en-US" sz="4000" dirty="0">
                <a:solidFill>
                  <a:srgbClr val="FF0000"/>
                </a:solidFill>
                <a:latin typeface="Times New Roman" panose="02020603050405020304" pitchFamily="18" charset="0"/>
                <a:cs typeface="Times New Roman" panose="02020603050405020304" pitchFamily="18" charset="0"/>
              </a:rPr>
              <a:t>of GIT –</a:t>
            </a:r>
            <a:r>
              <a:rPr lang="en-US" sz="4000" dirty="0" err="1">
                <a:solidFill>
                  <a:srgbClr val="FF0000"/>
                </a:solidFill>
                <a:latin typeface="Times New Roman" panose="02020603050405020304" pitchFamily="18" charset="0"/>
                <a:cs typeface="Times New Roman" panose="02020603050405020304" pitchFamily="18" charset="0"/>
              </a:rPr>
              <a:t>Con’t</a:t>
            </a:r>
            <a:endParaRPr lang="en-US" sz="4000"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5C444F3-9FA5-E4E2-F24D-3EBDD4618176}"/>
              </a:ext>
            </a:extLst>
          </p:cNvPr>
          <p:cNvSpPr>
            <a:spLocks noGrp="1"/>
          </p:cNvSpPr>
          <p:nvPr>
            <p:ph idx="1"/>
          </p:nvPr>
        </p:nvSpPr>
        <p:spPr>
          <a:xfrm>
            <a:off x="150812" y="1186249"/>
            <a:ext cx="11764963" cy="5609967"/>
          </a:xfrm>
        </p:spPr>
        <p:txBody>
          <a:bodyPr>
            <a:normAutofit lnSpcReduction="10000"/>
          </a:bodyPr>
          <a:lstStyle/>
          <a:p>
            <a:pPr marL="342900" indent="-342900">
              <a:buFont typeface="+mj-lt"/>
              <a:buAutoNum type="arabicPeriod"/>
            </a:pPr>
            <a:r>
              <a:rPr lang="en-US" sz="2000" b="1" dirty="0">
                <a:latin typeface="Times New Roman" panose="02020603050405020304" pitchFamily="18" charset="0"/>
                <a:cs typeface="Times New Roman" panose="02020603050405020304" pitchFamily="18" charset="0"/>
              </a:rPr>
              <a:t>Distributed Version Control System</a:t>
            </a:r>
          </a:p>
          <a:p>
            <a:pPr lvl="1"/>
            <a:r>
              <a:rPr lang="en-US" sz="2000" b="1" dirty="0">
                <a:latin typeface="Times New Roman" panose="02020603050405020304" pitchFamily="18" charset="0"/>
                <a:cs typeface="Times New Roman" panose="02020603050405020304" pitchFamily="18" charset="0"/>
              </a:rPr>
              <a:t>Description: </a:t>
            </a:r>
            <a:r>
              <a:rPr lang="en-US" sz="2000" dirty="0">
                <a:latin typeface="Times New Roman" panose="02020603050405020304" pitchFamily="18" charset="0"/>
                <a:cs typeface="Times New Roman" panose="02020603050405020304" pitchFamily="18" charset="0"/>
              </a:rPr>
              <a:t>Unlike traditional centralized version control systems (CVCS), Git is distributed, meaning each developer has a complete copy of the repository, including the full history of the project, on their local machine.</a:t>
            </a:r>
          </a:p>
          <a:p>
            <a:pPr lvl="1"/>
            <a:r>
              <a:rPr lang="en-US" sz="2000" b="1" dirty="0">
                <a:latin typeface="Times New Roman" panose="02020603050405020304" pitchFamily="18" charset="0"/>
                <a:cs typeface="Times New Roman" panose="02020603050405020304" pitchFamily="18" charset="0"/>
              </a:rPr>
              <a:t>Benefit: </a:t>
            </a:r>
            <a:r>
              <a:rPr lang="en-US" sz="2000" dirty="0">
                <a:latin typeface="Times New Roman" panose="02020603050405020304" pitchFamily="18" charset="0"/>
                <a:cs typeface="Times New Roman" panose="02020603050405020304" pitchFamily="18" charset="0"/>
              </a:rPr>
              <a:t>Developers can work offline and perform most Git operations (like commits, branches, and history viewing) without needing an internet connection. Once they’re online, they can sync changes with the central repository.</a:t>
            </a:r>
          </a:p>
          <a:p>
            <a:pPr marL="457200" indent="-457200">
              <a:buFont typeface="+mj-lt"/>
              <a:buAutoNum type="arabicPeriod"/>
            </a:pPr>
            <a:r>
              <a:rPr lang="en-US" sz="2000" b="1" dirty="0">
                <a:latin typeface="Times New Roman" panose="02020603050405020304" pitchFamily="18" charset="0"/>
                <a:cs typeface="Times New Roman" panose="02020603050405020304" pitchFamily="18" charset="0"/>
              </a:rPr>
              <a:t>Branching and Merging</a:t>
            </a:r>
          </a:p>
          <a:p>
            <a:pPr lvl="1"/>
            <a:r>
              <a:rPr lang="en-US" sz="2000" b="1" dirty="0">
                <a:latin typeface="Times New Roman" panose="02020603050405020304" pitchFamily="18" charset="0"/>
                <a:cs typeface="Times New Roman" panose="02020603050405020304" pitchFamily="18" charset="0"/>
              </a:rPr>
              <a:t>Description: </a:t>
            </a:r>
            <a:r>
              <a:rPr lang="en-US" sz="2000" dirty="0">
                <a:latin typeface="Times New Roman" panose="02020603050405020304" pitchFamily="18" charset="0"/>
                <a:cs typeface="Times New Roman" panose="02020603050405020304" pitchFamily="18" charset="0"/>
              </a:rPr>
              <a:t>Git allows for branching - creating a separate line of development for new features or fixes. Developers can work in isolation on branches and merge them back into the main branch when ready.</a:t>
            </a:r>
          </a:p>
          <a:p>
            <a:pPr lvl="1"/>
            <a:r>
              <a:rPr lang="en-US" sz="2000" b="1" dirty="0">
                <a:latin typeface="Times New Roman" panose="02020603050405020304" pitchFamily="18" charset="0"/>
                <a:cs typeface="Times New Roman" panose="02020603050405020304" pitchFamily="18" charset="0"/>
              </a:rPr>
              <a:t>Benefit: </a:t>
            </a:r>
            <a:r>
              <a:rPr lang="en-US" sz="2000" dirty="0">
                <a:latin typeface="Times New Roman" panose="02020603050405020304" pitchFamily="18" charset="0"/>
                <a:cs typeface="Times New Roman" panose="02020603050405020304" pitchFamily="18" charset="0"/>
              </a:rPr>
              <a:t>This promotes parallel development. Developers can experiment freely without affecting the main codebase, and later merge changes into the main branch with minimal conflict.</a:t>
            </a:r>
          </a:p>
          <a:p>
            <a:pPr marL="457200" indent="-457200">
              <a:buFont typeface="+mj-lt"/>
              <a:buAutoNum type="arabicPeriod"/>
            </a:pPr>
            <a:r>
              <a:rPr lang="en-US" sz="2000" b="1" dirty="0">
                <a:latin typeface="Times New Roman" panose="02020603050405020304" pitchFamily="18" charset="0"/>
                <a:cs typeface="Times New Roman" panose="02020603050405020304" pitchFamily="18" charset="0"/>
              </a:rPr>
              <a:t>Staging Area</a:t>
            </a:r>
          </a:p>
          <a:p>
            <a:pPr lvl="1"/>
            <a:r>
              <a:rPr lang="en-US" sz="2000" b="1" dirty="0">
                <a:latin typeface="Times New Roman" panose="02020603050405020304" pitchFamily="18" charset="0"/>
                <a:cs typeface="Times New Roman" panose="02020603050405020304" pitchFamily="18" charset="0"/>
              </a:rPr>
              <a:t>Description: </a:t>
            </a:r>
            <a:r>
              <a:rPr lang="en-US" sz="2000" dirty="0">
                <a:latin typeface="Times New Roman" panose="02020603050405020304" pitchFamily="18" charset="0"/>
                <a:cs typeface="Times New Roman" panose="02020603050405020304" pitchFamily="18" charset="0"/>
              </a:rPr>
              <a:t>Git uses a staging area (also known as the index), where files are placed before committing them to the repository. This allows you to commit only the changes you’ve selected, even if you’ve made modifications to multiple files.</a:t>
            </a:r>
          </a:p>
          <a:p>
            <a:pPr lvl="1"/>
            <a:r>
              <a:rPr lang="en-US" sz="2000" b="1" dirty="0">
                <a:latin typeface="Times New Roman" panose="02020603050405020304" pitchFamily="18" charset="0"/>
                <a:cs typeface="Times New Roman" panose="02020603050405020304" pitchFamily="18" charset="0"/>
              </a:rPr>
              <a:t>Benefit: </a:t>
            </a:r>
            <a:r>
              <a:rPr lang="en-US" sz="2000" dirty="0">
                <a:latin typeface="Times New Roman" panose="02020603050405020304" pitchFamily="18" charset="0"/>
                <a:cs typeface="Times New Roman" panose="02020603050405020304" pitchFamily="18" charset="0"/>
              </a:rPr>
              <a:t>It gives you control over which changes get committed, allowing for more organized and structured commits.</a:t>
            </a: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09455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0952D9-412E-CDD7-55F3-105707B9E7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E1BA1A-EBD9-DBEF-75ED-38DDDF3BBE24}"/>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Key Features</a:t>
            </a:r>
            <a:r>
              <a:rPr lang="en-US" sz="4000" dirty="0"/>
              <a:t> </a:t>
            </a:r>
            <a:r>
              <a:rPr lang="en-US" sz="4000" dirty="0">
                <a:solidFill>
                  <a:srgbClr val="FF0000"/>
                </a:solidFill>
                <a:latin typeface="Times New Roman" panose="02020603050405020304" pitchFamily="18" charset="0"/>
                <a:cs typeface="Times New Roman" panose="02020603050405020304" pitchFamily="18" charset="0"/>
              </a:rPr>
              <a:t>of GIT –</a:t>
            </a:r>
            <a:r>
              <a:rPr lang="en-US" sz="4000" dirty="0" err="1">
                <a:solidFill>
                  <a:srgbClr val="FF0000"/>
                </a:solidFill>
                <a:latin typeface="Times New Roman" panose="02020603050405020304" pitchFamily="18" charset="0"/>
                <a:cs typeface="Times New Roman" panose="02020603050405020304" pitchFamily="18" charset="0"/>
              </a:rPr>
              <a:t>Con’t</a:t>
            </a:r>
            <a:endParaRPr lang="en-US" sz="4000"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BE8BC96-4C61-D828-41BA-3E605908E337}"/>
              </a:ext>
            </a:extLst>
          </p:cNvPr>
          <p:cNvSpPr>
            <a:spLocks noGrp="1"/>
          </p:cNvSpPr>
          <p:nvPr>
            <p:ph idx="1"/>
          </p:nvPr>
        </p:nvSpPr>
        <p:spPr>
          <a:xfrm>
            <a:off x="150812" y="1186249"/>
            <a:ext cx="11764963" cy="5609967"/>
          </a:xfrm>
        </p:spPr>
        <p:txBody>
          <a:bodyPr>
            <a:normAutofit/>
          </a:bodyPr>
          <a:lstStyle/>
          <a:p>
            <a:pPr marL="457200" indent="-457200">
              <a:buFont typeface="+mj-lt"/>
              <a:buAutoNum type="arabicPeriod" startAt="4"/>
            </a:pPr>
            <a:r>
              <a:rPr lang="en-US" sz="1800" b="1" dirty="0">
                <a:latin typeface="Times New Roman" panose="02020603050405020304" pitchFamily="18" charset="0"/>
                <a:cs typeface="Times New Roman" panose="02020603050405020304" pitchFamily="18" charset="0"/>
              </a:rPr>
              <a:t>Commit History and Tracking</a:t>
            </a:r>
          </a:p>
          <a:p>
            <a:pPr lvl="1"/>
            <a:r>
              <a:rPr lang="en-US" sz="1800" b="1" dirty="0">
                <a:latin typeface="Times New Roman" panose="02020603050405020304" pitchFamily="18" charset="0"/>
                <a:cs typeface="Times New Roman" panose="02020603050405020304" pitchFamily="18" charset="0"/>
              </a:rPr>
              <a:t>Description: </a:t>
            </a:r>
            <a:r>
              <a:rPr lang="en-US" sz="1800" dirty="0">
                <a:latin typeface="Times New Roman" panose="02020603050405020304" pitchFamily="18" charset="0"/>
                <a:cs typeface="Times New Roman" panose="02020603050405020304" pitchFamily="18" charset="0"/>
              </a:rPr>
              <a:t>Git tracks every change made to the project with a commit history. Each commit has a unique identifier (SHA hash), and it contains details such as who made the change, when it was made, and the exact differences between versions (what was added, removed, or modified).</a:t>
            </a:r>
          </a:p>
          <a:p>
            <a:pPr lvl="1"/>
            <a:r>
              <a:rPr lang="en-US" sz="1800" b="1" dirty="0">
                <a:latin typeface="Times New Roman" panose="02020603050405020304" pitchFamily="18" charset="0"/>
                <a:cs typeface="Times New Roman" panose="02020603050405020304" pitchFamily="18" charset="0"/>
              </a:rPr>
              <a:t>Benefit: </a:t>
            </a:r>
            <a:r>
              <a:rPr lang="en-US" sz="1800" dirty="0">
                <a:latin typeface="Times New Roman" panose="02020603050405020304" pitchFamily="18" charset="0"/>
                <a:cs typeface="Times New Roman" panose="02020603050405020304" pitchFamily="18" charset="0"/>
              </a:rPr>
              <a:t>This allows for easy tracking of changes over time, auditing who made specific changes, and reverting to previous versions if needed.</a:t>
            </a:r>
          </a:p>
          <a:p>
            <a:pPr marL="457200" indent="-457200">
              <a:buFont typeface="+mj-lt"/>
              <a:buAutoNum type="arabicPeriod" startAt="4"/>
            </a:pPr>
            <a:r>
              <a:rPr lang="en-US" sz="1800" b="1" dirty="0">
                <a:latin typeface="Times New Roman" panose="02020603050405020304" pitchFamily="18" charset="0"/>
                <a:cs typeface="Times New Roman" panose="02020603050405020304" pitchFamily="18" charset="0"/>
              </a:rPr>
              <a:t>Collaboration</a:t>
            </a:r>
          </a:p>
          <a:p>
            <a:pPr lvl="1"/>
            <a:r>
              <a:rPr lang="en-US" sz="1800" b="1" dirty="0">
                <a:latin typeface="Times New Roman" panose="02020603050405020304" pitchFamily="18" charset="0"/>
                <a:cs typeface="Times New Roman" panose="02020603050405020304" pitchFamily="18" charset="0"/>
              </a:rPr>
              <a:t>Description: </a:t>
            </a:r>
            <a:r>
              <a:rPr lang="en-US" sz="1800" dirty="0">
                <a:latin typeface="Times New Roman" panose="02020603050405020304" pitchFamily="18" charset="0"/>
                <a:cs typeface="Times New Roman" panose="02020603050405020304" pitchFamily="18" charset="0"/>
              </a:rPr>
              <a:t>Git enables collaboration among multiple developers, allowing them to work on the same project simultaneously. Developers can pull changes made by others and push their own changes to a shared remote repository (e.g., GitHub, GitLab).</a:t>
            </a:r>
          </a:p>
          <a:p>
            <a:pPr lvl="1"/>
            <a:r>
              <a:rPr lang="en-US" sz="1800" b="1" dirty="0">
                <a:latin typeface="Times New Roman" panose="02020603050405020304" pitchFamily="18" charset="0"/>
                <a:cs typeface="Times New Roman" panose="02020603050405020304" pitchFamily="18" charset="0"/>
              </a:rPr>
              <a:t>Benefit: </a:t>
            </a:r>
            <a:r>
              <a:rPr lang="en-US" sz="1800" dirty="0">
                <a:latin typeface="Times New Roman" panose="02020603050405020304" pitchFamily="18" charset="0"/>
                <a:cs typeface="Times New Roman" panose="02020603050405020304" pitchFamily="18" charset="0"/>
              </a:rPr>
              <a:t>Git supports workflows such as pull requests and merging, which help developers collaborate effectively and integrate changes without causing conflicts.</a:t>
            </a:r>
          </a:p>
          <a:p>
            <a:pPr marL="457200" indent="-457200">
              <a:buFont typeface="+mj-lt"/>
              <a:buAutoNum type="arabicPeriod" startAt="4"/>
            </a:pPr>
            <a:r>
              <a:rPr lang="en-US" sz="1800" b="1" dirty="0">
                <a:latin typeface="Times New Roman" panose="02020603050405020304" pitchFamily="18" charset="0"/>
                <a:cs typeface="Times New Roman" panose="02020603050405020304" pitchFamily="18" charset="0"/>
              </a:rPr>
              <a:t>Remote Repositories</a:t>
            </a:r>
          </a:p>
          <a:p>
            <a:pPr lvl="1"/>
            <a:r>
              <a:rPr lang="en-US" sz="1800" b="1" dirty="0">
                <a:latin typeface="Times New Roman" panose="02020603050405020304" pitchFamily="18" charset="0"/>
                <a:cs typeface="Times New Roman" panose="02020603050405020304" pitchFamily="18" charset="0"/>
              </a:rPr>
              <a:t>Description: </a:t>
            </a:r>
            <a:r>
              <a:rPr lang="en-US" sz="1800" dirty="0">
                <a:latin typeface="Times New Roman" panose="02020603050405020304" pitchFamily="18" charset="0"/>
                <a:cs typeface="Times New Roman" panose="02020603050405020304" pitchFamily="18" charset="0"/>
              </a:rPr>
              <a:t>Git can interact with remote repositories hosted on platforms like GitHub, GitLab, or Bitbucket. These repositories allow developers to share code and collaborate on projects.</a:t>
            </a:r>
          </a:p>
          <a:p>
            <a:pPr lvl="1"/>
            <a:r>
              <a:rPr lang="en-US" sz="1800" b="1" dirty="0">
                <a:latin typeface="Times New Roman" panose="02020603050405020304" pitchFamily="18" charset="0"/>
                <a:cs typeface="Times New Roman" panose="02020603050405020304" pitchFamily="18" charset="0"/>
              </a:rPr>
              <a:t>Benefit: </a:t>
            </a:r>
            <a:r>
              <a:rPr lang="en-US" sz="1800" dirty="0">
                <a:latin typeface="Times New Roman" panose="02020603050405020304" pitchFamily="18" charset="0"/>
                <a:cs typeface="Times New Roman" panose="02020603050405020304" pitchFamily="18" charset="0"/>
              </a:rPr>
              <a:t>It centralizes code sharing, supports collaboration, and allows for easy backup and access to the project code from anywhere.</a:t>
            </a:r>
          </a:p>
          <a:p>
            <a:pPr marL="457200" indent="-457200">
              <a:buFont typeface="+mj-lt"/>
              <a:buAutoNum type="arabicPeriod" startAt="4"/>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3637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F6AF8-07BD-5283-A694-6940E7E1DD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45E83C-72B6-5E14-3C8C-BCE52DCB7EC2}"/>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Key Features</a:t>
            </a:r>
            <a:r>
              <a:rPr lang="en-US" sz="4000" dirty="0"/>
              <a:t> </a:t>
            </a:r>
            <a:r>
              <a:rPr lang="en-US" sz="4000" dirty="0">
                <a:solidFill>
                  <a:srgbClr val="FF0000"/>
                </a:solidFill>
                <a:latin typeface="Times New Roman" panose="02020603050405020304" pitchFamily="18" charset="0"/>
                <a:cs typeface="Times New Roman" panose="02020603050405020304" pitchFamily="18" charset="0"/>
              </a:rPr>
              <a:t>of GIT –</a:t>
            </a:r>
            <a:r>
              <a:rPr lang="en-US" sz="4000" dirty="0" err="1">
                <a:solidFill>
                  <a:srgbClr val="FF0000"/>
                </a:solidFill>
                <a:latin typeface="Times New Roman" panose="02020603050405020304" pitchFamily="18" charset="0"/>
                <a:cs typeface="Times New Roman" panose="02020603050405020304" pitchFamily="18" charset="0"/>
              </a:rPr>
              <a:t>Con’t</a:t>
            </a:r>
            <a:endParaRPr lang="en-US" sz="4000"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A0A9B11-DD2F-77F5-4015-EB584DA13716}"/>
              </a:ext>
            </a:extLst>
          </p:cNvPr>
          <p:cNvSpPr>
            <a:spLocks noGrp="1"/>
          </p:cNvSpPr>
          <p:nvPr>
            <p:ph idx="1"/>
          </p:nvPr>
        </p:nvSpPr>
        <p:spPr>
          <a:xfrm>
            <a:off x="150812" y="1186249"/>
            <a:ext cx="11764963" cy="5609967"/>
          </a:xfrm>
        </p:spPr>
        <p:txBody>
          <a:bodyPr>
            <a:normAutofit/>
          </a:bodyPr>
          <a:lstStyle/>
          <a:p>
            <a:pPr marL="457200" indent="-457200">
              <a:buFont typeface="+mj-lt"/>
              <a:buAutoNum type="arabicPeriod" startAt="4"/>
            </a:pPr>
            <a:endParaRPr lang="en-US" sz="1800" dirty="0">
              <a:latin typeface="Times New Roman" panose="02020603050405020304" pitchFamily="18" charset="0"/>
              <a:cs typeface="Times New Roman" panose="02020603050405020304" pitchFamily="18" charset="0"/>
            </a:endParaRPr>
          </a:p>
          <a:p>
            <a:pPr marL="342900" indent="-342900">
              <a:buFont typeface="+mj-lt"/>
              <a:buAutoNum type="arabicPeriod" startAt="7"/>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Distributed Workflow</a:t>
            </a:r>
          </a:p>
          <a:p>
            <a:pPr lvl="1"/>
            <a:r>
              <a:rPr lang="en-US" sz="1800" b="1" dirty="0">
                <a:latin typeface="Times New Roman" panose="02020603050405020304" pitchFamily="18" charset="0"/>
                <a:cs typeface="Times New Roman" panose="02020603050405020304" pitchFamily="18" charset="0"/>
              </a:rPr>
              <a:t>Description: </a:t>
            </a:r>
            <a:r>
              <a:rPr lang="en-US" sz="1800" dirty="0">
                <a:latin typeface="Times New Roman" panose="02020603050405020304" pitchFamily="18" charset="0"/>
                <a:cs typeface="Times New Roman" panose="02020603050405020304" pitchFamily="18" charset="0"/>
              </a:rPr>
              <a:t>Each user has their own copy of the repository. Changes can be made locally, and when the user is ready, they can push their changes to the remote repository or pull changes from others.</a:t>
            </a:r>
          </a:p>
          <a:p>
            <a:pPr lvl="1"/>
            <a:r>
              <a:rPr lang="en-US" sz="1800" b="1" dirty="0">
                <a:latin typeface="Times New Roman" panose="02020603050405020304" pitchFamily="18" charset="0"/>
                <a:cs typeface="Times New Roman" panose="02020603050405020304" pitchFamily="18" charset="0"/>
              </a:rPr>
              <a:t>Benefit: </a:t>
            </a:r>
            <a:r>
              <a:rPr lang="en-US" sz="1800" dirty="0">
                <a:latin typeface="Times New Roman" panose="02020603050405020304" pitchFamily="18" charset="0"/>
                <a:cs typeface="Times New Roman" panose="02020603050405020304" pitchFamily="18" charset="0"/>
              </a:rPr>
              <a:t>This allows for independent work, and developers can work independently or in parallel without having to directly interact with each other’s code unless they choose to merge changes.</a:t>
            </a:r>
          </a:p>
          <a:p>
            <a:pPr marL="342900" indent="-342900">
              <a:buFont typeface="+mj-lt"/>
              <a:buAutoNum type="arabicPeriod" startAt="8"/>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Easy Branch Management</a:t>
            </a:r>
          </a:p>
          <a:p>
            <a:pPr lvl="1"/>
            <a:r>
              <a:rPr lang="en-US" sz="1800" b="1" dirty="0">
                <a:latin typeface="Times New Roman" panose="02020603050405020304" pitchFamily="18" charset="0"/>
                <a:cs typeface="Times New Roman" panose="02020603050405020304" pitchFamily="18" charset="0"/>
              </a:rPr>
              <a:t>Description: </a:t>
            </a:r>
            <a:r>
              <a:rPr lang="en-US" sz="1800" dirty="0">
                <a:latin typeface="Times New Roman" panose="02020603050405020304" pitchFamily="18" charset="0"/>
                <a:cs typeface="Times New Roman" panose="02020603050405020304" pitchFamily="18" charset="0"/>
              </a:rPr>
              <a:t>Git makes it very easy to create, list, delete, and switch between branches. The branching model is simple and efficient, allowing a clean way to manage different versions of a project.</a:t>
            </a:r>
          </a:p>
          <a:p>
            <a:pPr lvl="1"/>
            <a:r>
              <a:rPr lang="en-US" sz="1800" b="1" dirty="0">
                <a:latin typeface="Times New Roman" panose="02020603050405020304" pitchFamily="18" charset="0"/>
                <a:cs typeface="Times New Roman" panose="02020603050405020304" pitchFamily="18" charset="0"/>
              </a:rPr>
              <a:t>Benefit: </a:t>
            </a:r>
            <a:r>
              <a:rPr lang="en-US" sz="1800" dirty="0">
                <a:latin typeface="Times New Roman" panose="02020603050405020304" pitchFamily="18" charset="0"/>
                <a:cs typeface="Times New Roman" panose="02020603050405020304" pitchFamily="18" charset="0"/>
              </a:rPr>
              <a:t>Developers can create a new branch to work on a feature or fix, and then merge it back into the main branch when it’s finished. This simplifies versioning and makes it easy to try new things without disrupting the main codebase.</a:t>
            </a:r>
          </a:p>
          <a:p>
            <a:pPr marL="342900" indent="-342900">
              <a:buFont typeface="+mj-lt"/>
              <a:buAutoNum type="arabicPeriod" startAt="9"/>
            </a:pPr>
            <a:r>
              <a:rPr lang="en-US" sz="1800" b="1" dirty="0">
                <a:latin typeface="Times New Roman" panose="02020603050405020304" pitchFamily="18" charset="0"/>
                <a:cs typeface="Times New Roman" panose="02020603050405020304" pitchFamily="18" charset="0"/>
              </a:rPr>
              <a:t>Conflict Resolution</a:t>
            </a:r>
          </a:p>
          <a:p>
            <a:pPr lvl="1"/>
            <a:r>
              <a:rPr lang="en-US" sz="1800" b="1" dirty="0">
                <a:latin typeface="Times New Roman" panose="02020603050405020304" pitchFamily="18" charset="0"/>
                <a:cs typeface="Times New Roman" panose="02020603050405020304" pitchFamily="18" charset="0"/>
              </a:rPr>
              <a:t>Description: </a:t>
            </a:r>
            <a:r>
              <a:rPr lang="en-US" sz="1800" dirty="0">
                <a:latin typeface="Times New Roman" panose="02020603050405020304" pitchFamily="18" charset="0"/>
                <a:cs typeface="Times New Roman" panose="02020603050405020304" pitchFamily="18" charset="0"/>
              </a:rPr>
              <a:t>Git provides tools to handle merge conflicts, which happen when two developers make changes to the same part of a file. Git will mark the conflict and give developers the opportunity to resolve the conflict manually.</a:t>
            </a:r>
          </a:p>
          <a:p>
            <a:pPr lvl="1"/>
            <a:r>
              <a:rPr lang="en-US" sz="1800" b="1" dirty="0">
                <a:latin typeface="Times New Roman" panose="02020603050405020304" pitchFamily="18" charset="0"/>
                <a:cs typeface="Times New Roman" panose="02020603050405020304" pitchFamily="18" charset="0"/>
              </a:rPr>
              <a:t>Benefit: </a:t>
            </a:r>
            <a:r>
              <a:rPr lang="en-US" sz="1800" dirty="0">
                <a:latin typeface="Times New Roman" panose="02020603050405020304" pitchFamily="18" charset="0"/>
                <a:cs typeface="Times New Roman" panose="02020603050405020304" pitchFamily="18" charset="0"/>
              </a:rPr>
              <a:t>This makes collaboration smoother and provides transparency in the process of resolving conflicting changes.</a:t>
            </a:r>
          </a:p>
          <a:p>
            <a:pPr marL="457200" indent="-457200">
              <a:buFont typeface="+mj-lt"/>
              <a:buAutoNum type="arabicPeriod" startAt="4"/>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14314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8231E9-55E1-4EF1-58FC-EFBD0A3B90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0C9AAD-0D5A-B599-1202-301BE427FFF3}"/>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Key Features</a:t>
            </a:r>
            <a:r>
              <a:rPr lang="en-US" sz="4000" dirty="0"/>
              <a:t> </a:t>
            </a:r>
            <a:r>
              <a:rPr lang="en-US" sz="4000" dirty="0">
                <a:solidFill>
                  <a:srgbClr val="FF0000"/>
                </a:solidFill>
                <a:latin typeface="Times New Roman" panose="02020603050405020304" pitchFamily="18" charset="0"/>
                <a:cs typeface="Times New Roman" panose="02020603050405020304" pitchFamily="18" charset="0"/>
              </a:rPr>
              <a:t>of GIT –</a:t>
            </a:r>
            <a:r>
              <a:rPr lang="en-US" sz="4000" dirty="0" err="1">
                <a:solidFill>
                  <a:srgbClr val="FF0000"/>
                </a:solidFill>
                <a:latin typeface="Times New Roman" panose="02020603050405020304" pitchFamily="18" charset="0"/>
                <a:cs typeface="Times New Roman" panose="02020603050405020304" pitchFamily="18" charset="0"/>
              </a:rPr>
              <a:t>Con’t</a:t>
            </a:r>
            <a:endParaRPr lang="en-US" sz="4000"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F8F317E-19AE-3A3C-FAE8-66296559FF6E}"/>
              </a:ext>
            </a:extLst>
          </p:cNvPr>
          <p:cNvSpPr>
            <a:spLocks noGrp="1"/>
          </p:cNvSpPr>
          <p:nvPr>
            <p:ph idx="1"/>
          </p:nvPr>
        </p:nvSpPr>
        <p:spPr>
          <a:xfrm>
            <a:off x="150812" y="1186249"/>
            <a:ext cx="11764963" cy="5609967"/>
          </a:xfrm>
        </p:spPr>
        <p:txBody>
          <a:bodyPr>
            <a:normAutofit/>
          </a:bodyPr>
          <a:lstStyle/>
          <a:p>
            <a:pPr marL="457200" indent="-457200">
              <a:buFont typeface="+mj-lt"/>
              <a:buAutoNum type="arabicPeriod" startAt="4"/>
            </a:pPr>
            <a:endParaRPr lang="en-US" sz="1800" dirty="0">
              <a:latin typeface="Times New Roman" panose="02020603050405020304" pitchFamily="18" charset="0"/>
              <a:cs typeface="Times New Roman" panose="02020603050405020304" pitchFamily="18" charset="0"/>
            </a:endParaRPr>
          </a:p>
          <a:p>
            <a:pPr marL="342900" indent="-342900">
              <a:buFont typeface="+mj-lt"/>
              <a:buAutoNum type="arabicPeriod" startAt="10"/>
            </a:pPr>
            <a:r>
              <a:rPr lang="en-US" sz="1800" b="1" dirty="0">
                <a:latin typeface="Times New Roman" panose="02020603050405020304" pitchFamily="18" charset="0"/>
                <a:cs typeface="Times New Roman" panose="02020603050405020304" pitchFamily="18" charset="0"/>
              </a:rPr>
              <a:t>Integrity and Security</a:t>
            </a:r>
          </a:p>
          <a:p>
            <a:pPr lvl="1"/>
            <a:r>
              <a:rPr lang="en-US" sz="1800" b="1" dirty="0">
                <a:latin typeface="Times New Roman" panose="02020603050405020304" pitchFamily="18" charset="0"/>
                <a:cs typeface="Times New Roman" panose="02020603050405020304" pitchFamily="18" charset="0"/>
              </a:rPr>
              <a:t>Description: </a:t>
            </a:r>
            <a:r>
              <a:rPr lang="en-US" sz="1800" dirty="0">
                <a:latin typeface="Times New Roman" panose="02020603050405020304" pitchFamily="18" charset="0"/>
                <a:cs typeface="Times New Roman" panose="02020603050405020304" pitchFamily="18" charset="0"/>
              </a:rPr>
              <a:t>Git uses SHA-1 hashes for commit objects, meaning that each change in the repository is cryptographically secured. Git ensures data integrity and prevents unauthorized changes.</a:t>
            </a:r>
          </a:p>
          <a:p>
            <a:pPr lvl="1"/>
            <a:r>
              <a:rPr lang="en-US" sz="1800" dirty="0">
                <a:latin typeface="Times New Roman" panose="02020603050405020304" pitchFamily="18" charset="0"/>
                <a:cs typeface="Times New Roman" panose="02020603050405020304" pitchFamily="18" charset="0"/>
              </a:rPr>
              <a:t>Benefit: Git’s security features guarantee that the commit history is authentic and that the project’s code has not been tampered with.</a:t>
            </a:r>
          </a:p>
          <a:p>
            <a:pPr marL="342900" indent="-342900">
              <a:buFont typeface="+mj-lt"/>
              <a:buAutoNum type="arabicPeriod" startAt="11"/>
            </a:pPr>
            <a:r>
              <a:rPr lang="en-US" sz="1800" dirty="0">
                <a:latin typeface="Times New Roman" panose="02020603050405020304" pitchFamily="18" charset="0"/>
                <a:cs typeface="Times New Roman" panose="02020603050405020304" pitchFamily="18" charset="0"/>
              </a:rPr>
              <a:t> </a:t>
            </a:r>
            <a:r>
              <a:rPr lang="en-US" sz="1800" b="1" dirty="0">
                <a:latin typeface="Times New Roman" panose="02020603050405020304" pitchFamily="18" charset="0"/>
                <a:cs typeface="Times New Roman" panose="02020603050405020304" pitchFamily="18" charset="0"/>
              </a:rPr>
              <a:t>Support for Large Projects</a:t>
            </a:r>
          </a:p>
          <a:p>
            <a:pPr lvl="1"/>
            <a:r>
              <a:rPr lang="en-US" sz="1800" b="1" dirty="0">
                <a:latin typeface="Times New Roman" panose="02020603050405020304" pitchFamily="18" charset="0"/>
                <a:cs typeface="Times New Roman" panose="02020603050405020304" pitchFamily="18" charset="0"/>
              </a:rPr>
              <a:t>Description: </a:t>
            </a:r>
            <a:r>
              <a:rPr lang="en-US" sz="1800" dirty="0">
                <a:latin typeface="Times New Roman" panose="02020603050405020304" pitchFamily="18" charset="0"/>
                <a:cs typeface="Times New Roman" panose="02020603050405020304" pitchFamily="18" charset="0"/>
              </a:rPr>
              <a:t>Git is optimized for handling large projects efficiently, with a large number of files and substantial history. It can perform operations like cloning, committing, and pushing quickly even in large codebases.</a:t>
            </a:r>
          </a:p>
          <a:p>
            <a:pPr lvl="1"/>
            <a:r>
              <a:rPr lang="en-US" sz="1800" b="1" dirty="0">
                <a:latin typeface="Times New Roman" panose="02020603050405020304" pitchFamily="18" charset="0"/>
                <a:cs typeface="Times New Roman" panose="02020603050405020304" pitchFamily="18" charset="0"/>
              </a:rPr>
              <a:t>Benefit: </a:t>
            </a:r>
            <a:r>
              <a:rPr lang="en-US" sz="1800" dirty="0">
                <a:latin typeface="Times New Roman" panose="02020603050405020304" pitchFamily="18" charset="0"/>
                <a:cs typeface="Times New Roman" panose="02020603050405020304" pitchFamily="18" charset="0"/>
              </a:rPr>
              <a:t>Git works well even with large-scale projects, offering speed and reliability for complex codebases.</a:t>
            </a:r>
          </a:p>
          <a:p>
            <a:pPr marL="342900" indent="-342900">
              <a:buFont typeface="+mj-lt"/>
              <a:buAutoNum type="arabicPeriod" startAt="12"/>
            </a:pPr>
            <a:r>
              <a:rPr lang="en-US" sz="1800" b="1" dirty="0">
                <a:latin typeface="Times New Roman" panose="02020603050405020304" pitchFamily="18" charset="0"/>
                <a:cs typeface="Times New Roman" panose="02020603050405020304" pitchFamily="18" charset="0"/>
              </a:rPr>
              <a:t>Lightweight and Fast</a:t>
            </a:r>
          </a:p>
          <a:p>
            <a:pPr lvl="1"/>
            <a:r>
              <a:rPr lang="en-US" sz="1800" b="1" dirty="0">
                <a:latin typeface="Times New Roman" panose="02020603050405020304" pitchFamily="18" charset="0"/>
                <a:cs typeface="Times New Roman" panose="02020603050405020304" pitchFamily="18" charset="0"/>
              </a:rPr>
              <a:t>Description</a:t>
            </a:r>
            <a:r>
              <a:rPr lang="en-US" sz="1800" dirty="0">
                <a:latin typeface="Times New Roman" panose="02020603050405020304" pitchFamily="18" charset="0"/>
                <a:cs typeface="Times New Roman" panose="02020603050405020304" pitchFamily="18" charset="0"/>
              </a:rPr>
              <a:t>: Git is designed to be fast and efficient, with operations like commits, branching, and switching between branches being executed quickly.</a:t>
            </a:r>
          </a:p>
          <a:p>
            <a:pPr lvl="1"/>
            <a:r>
              <a:rPr lang="en-US" sz="1800" b="1" dirty="0">
                <a:latin typeface="Times New Roman" panose="02020603050405020304" pitchFamily="18" charset="0"/>
                <a:cs typeface="Times New Roman" panose="02020603050405020304" pitchFamily="18" charset="0"/>
              </a:rPr>
              <a:t>Benefit: </a:t>
            </a:r>
            <a:r>
              <a:rPr lang="en-US" sz="1800" dirty="0">
                <a:latin typeface="Times New Roman" panose="02020603050405020304" pitchFamily="18" charset="0"/>
                <a:cs typeface="Times New Roman" panose="02020603050405020304" pitchFamily="18" charset="0"/>
              </a:rPr>
              <a:t>Git’s speed makes it ideal for large teams and fast-paced projects, where quick feedback loops are essential.</a:t>
            </a:r>
          </a:p>
        </p:txBody>
      </p:sp>
    </p:spTree>
    <p:extLst>
      <p:ext uri="{BB962C8B-B14F-4D97-AF65-F5344CB8AC3E}">
        <p14:creationId xmlns:p14="http://schemas.microsoft.com/office/powerpoint/2010/main" val="28830034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CCBDDA-E9B1-B752-9A0F-EECC139231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3F28FB-1F0A-A63C-1309-51DC68F6D2C9}"/>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Summary of Git Features:</a:t>
            </a:r>
          </a:p>
        </p:txBody>
      </p:sp>
      <p:sp>
        <p:nvSpPr>
          <p:cNvPr id="3" name="Content Placeholder 2">
            <a:extLst>
              <a:ext uri="{FF2B5EF4-FFF2-40B4-BE49-F238E27FC236}">
                <a16:creationId xmlns:a16="http://schemas.microsoft.com/office/drawing/2014/main" id="{43E8A3F1-D660-C649-D1AE-AEDE91A7F9B5}"/>
              </a:ext>
            </a:extLst>
          </p:cNvPr>
          <p:cNvSpPr>
            <a:spLocks noGrp="1"/>
          </p:cNvSpPr>
          <p:nvPr>
            <p:ph idx="1"/>
          </p:nvPr>
        </p:nvSpPr>
        <p:spPr>
          <a:xfrm>
            <a:off x="150812" y="1186249"/>
            <a:ext cx="11764963" cy="5609967"/>
          </a:xfrm>
        </p:spPr>
        <p:txBody>
          <a:bodyPr>
            <a:normAutofit/>
          </a:bodyPr>
          <a:lstStyle/>
          <a:p>
            <a:pPr marL="457200" indent="-457200">
              <a:buFont typeface="+mj-lt"/>
              <a:buAutoNum type="arabicPeriod" startAt="4"/>
            </a:pP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 Distributed Version Control – Local repositories with full history.</a:t>
            </a:r>
          </a:p>
          <a:p>
            <a:r>
              <a:rPr lang="en-US" sz="1800" dirty="0">
                <a:latin typeface="Times New Roman" panose="02020603050405020304" pitchFamily="18" charset="0"/>
                <a:cs typeface="Times New Roman" panose="02020603050405020304" pitchFamily="18" charset="0"/>
              </a:rPr>
              <a:t>Branching and Merging – Parallel development with feature isolation.</a:t>
            </a:r>
          </a:p>
          <a:p>
            <a:r>
              <a:rPr lang="en-US" sz="1800" dirty="0">
                <a:latin typeface="Times New Roman" panose="02020603050405020304" pitchFamily="18" charset="0"/>
                <a:cs typeface="Times New Roman" panose="02020603050405020304" pitchFamily="18" charset="0"/>
              </a:rPr>
              <a:t>Staging Area – Selective commits.</a:t>
            </a:r>
          </a:p>
          <a:p>
            <a:r>
              <a:rPr lang="en-US" sz="1800" dirty="0">
                <a:latin typeface="Times New Roman" panose="02020603050405020304" pitchFamily="18" charset="0"/>
                <a:cs typeface="Times New Roman" panose="02020603050405020304" pitchFamily="18" charset="0"/>
              </a:rPr>
              <a:t>Commit History – Track changes, revert versions.</a:t>
            </a:r>
          </a:p>
          <a:p>
            <a:r>
              <a:rPr lang="en-US" sz="1800" dirty="0">
                <a:latin typeface="Times New Roman" panose="02020603050405020304" pitchFamily="18" charset="0"/>
                <a:cs typeface="Times New Roman" panose="02020603050405020304" pitchFamily="18" charset="0"/>
              </a:rPr>
              <a:t>Collaboration – Easy teamwork with remote repositories.</a:t>
            </a:r>
          </a:p>
          <a:p>
            <a:r>
              <a:rPr lang="en-US" sz="1800" dirty="0">
                <a:latin typeface="Times New Roman" panose="02020603050405020304" pitchFamily="18" charset="0"/>
                <a:cs typeface="Times New Roman" panose="02020603050405020304" pitchFamily="18" charset="0"/>
              </a:rPr>
              <a:t>Remote Repositories – Centralized code sharing.</a:t>
            </a:r>
          </a:p>
          <a:p>
            <a:r>
              <a:rPr lang="en-US" sz="1800" dirty="0">
                <a:latin typeface="Times New Roman" panose="02020603050405020304" pitchFamily="18" charset="0"/>
                <a:cs typeface="Times New Roman" panose="02020603050405020304" pitchFamily="18" charset="0"/>
              </a:rPr>
              <a:t>Distributed Workflow – Independent work with synchronization.</a:t>
            </a:r>
          </a:p>
          <a:p>
            <a:r>
              <a:rPr lang="en-US" sz="1800" dirty="0">
                <a:latin typeface="Times New Roman" panose="02020603050405020304" pitchFamily="18" charset="0"/>
                <a:cs typeface="Times New Roman" panose="02020603050405020304" pitchFamily="18" charset="0"/>
              </a:rPr>
              <a:t>Branch Management – Simple and flexible branching.</a:t>
            </a:r>
          </a:p>
          <a:p>
            <a:r>
              <a:rPr lang="en-US" sz="1800" dirty="0">
                <a:latin typeface="Times New Roman" panose="02020603050405020304" pitchFamily="18" charset="0"/>
                <a:cs typeface="Times New Roman" panose="02020603050405020304" pitchFamily="18" charset="0"/>
              </a:rPr>
              <a:t>Conflict Resolution – Tools for handling merge conflicts.</a:t>
            </a:r>
          </a:p>
          <a:p>
            <a:r>
              <a:rPr lang="en-US" sz="1800" dirty="0">
                <a:latin typeface="Times New Roman" panose="02020603050405020304" pitchFamily="18" charset="0"/>
                <a:cs typeface="Times New Roman" panose="02020603050405020304" pitchFamily="18" charset="0"/>
              </a:rPr>
              <a:t>Integrity and Security – Cryptographic integrity using SHA-1 hashes.</a:t>
            </a:r>
          </a:p>
          <a:p>
            <a:r>
              <a:rPr lang="en-US" sz="1800" dirty="0">
                <a:latin typeface="Times New Roman" panose="02020603050405020304" pitchFamily="18" charset="0"/>
                <a:cs typeface="Times New Roman" panose="02020603050405020304" pitchFamily="18" charset="0"/>
              </a:rPr>
              <a:t>Support for Large Projects – Efficient with large codebases.</a:t>
            </a:r>
          </a:p>
          <a:p>
            <a:r>
              <a:rPr lang="en-US" sz="1800" dirty="0">
                <a:latin typeface="Times New Roman" panose="02020603050405020304" pitchFamily="18" charset="0"/>
                <a:cs typeface="Times New Roman" panose="02020603050405020304" pitchFamily="18" charset="0"/>
              </a:rPr>
              <a:t>Lightweight and Fast – Optimized for speed and scalability.</a:t>
            </a: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59432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5798A7-EF53-0252-6752-382B26E035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2DBD3F-6477-1C32-100F-AF93490D06A8}"/>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Why Use Git?</a:t>
            </a:r>
          </a:p>
        </p:txBody>
      </p:sp>
      <p:sp>
        <p:nvSpPr>
          <p:cNvPr id="3" name="Content Placeholder 2">
            <a:extLst>
              <a:ext uri="{FF2B5EF4-FFF2-40B4-BE49-F238E27FC236}">
                <a16:creationId xmlns:a16="http://schemas.microsoft.com/office/drawing/2014/main" id="{F1307C52-58A8-ADE5-94B6-BF55EEBC1E03}"/>
              </a:ext>
            </a:extLst>
          </p:cNvPr>
          <p:cNvSpPr>
            <a:spLocks noGrp="1"/>
          </p:cNvSpPr>
          <p:nvPr>
            <p:ph idx="1"/>
          </p:nvPr>
        </p:nvSpPr>
        <p:spPr>
          <a:xfrm>
            <a:off x="150812" y="840259"/>
            <a:ext cx="11764963" cy="5955957"/>
          </a:xfrm>
        </p:spPr>
        <p:txBody>
          <a:bodyPr>
            <a:normAutofit/>
          </a:bodyPr>
          <a:lstStyle/>
          <a:p>
            <a:r>
              <a:rPr lang="en-US" sz="1800" b="1" dirty="0">
                <a:latin typeface="Times New Roman" panose="02020603050405020304" pitchFamily="18" charset="0"/>
                <a:cs typeface="Times New Roman" panose="02020603050405020304" pitchFamily="18" charset="0"/>
              </a:rPr>
              <a:t>Tracking Changes: </a:t>
            </a:r>
            <a:r>
              <a:rPr lang="en-US" sz="1800" dirty="0">
                <a:latin typeface="Times New Roman" panose="02020603050405020304" pitchFamily="18" charset="0"/>
                <a:cs typeface="Times New Roman" panose="02020603050405020304" pitchFamily="18" charset="0"/>
              </a:rPr>
              <a:t>Git keeps track of every change made to a project, so you can easily see what has been modified, by whom, and when.</a:t>
            </a:r>
          </a:p>
          <a:p>
            <a:r>
              <a:rPr lang="en-US" sz="1800" b="1" dirty="0">
                <a:latin typeface="Times New Roman" panose="02020603050405020304" pitchFamily="18" charset="0"/>
                <a:cs typeface="Times New Roman" panose="02020603050405020304" pitchFamily="18" charset="0"/>
              </a:rPr>
              <a:t>Reverting Changes: </a:t>
            </a:r>
            <a:r>
              <a:rPr lang="en-US" sz="1800" dirty="0">
                <a:latin typeface="Times New Roman" panose="02020603050405020304" pitchFamily="18" charset="0"/>
                <a:cs typeface="Times New Roman" panose="02020603050405020304" pitchFamily="18" charset="0"/>
              </a:rPr>
              <a:t>If a mistake is made, Git allows you to revert back to a previous state.</a:t>
            </a:r>
          </a:p>
          <a:p>
            <a:r>
              <a:rPr lang="en-US" sz="1800" b="1" dirty="0">
                <a:latin typeface="Times New Roman" panose="02020603050405020304" pitchFamily="18" charset="0"/>
                <a:cs typeface="Times New Roman" panose="02020603050405020304" pitchFamily="18" charset="0"/>
              </a:rPr>
              <a:t>Collaboration: </a:t>
            </a:r>
            <a:r>
              <a:rPr lang="en-US" sz="1800" dirty="0">
                <a:latin typeface="Times New Roman" panose="02020603050405020304" pitchFamily="18" charset="0"/>
                <a:cs typeface="Times New Roman" panose="02020603050405020304" pitchFamily="18" charset="0"/>
              </a:rPr>
              <a:t>Git is essential for teams to collaborate on code. It ensures that changes made by different team members can be merged into the main project without issues.</a:t>
            </a:r>
          </a:p>
          <a:p>
            <a:r>
              <a:rPr lang="en-US" sz="1800" b="1" dirty="0">
                <a:latin typeface="Times New Roman" panose="02020603050405020304" pitchFamily="18" charset="0"/>
                <a:cs typeface="Times New Roman" panose="02020603050405020304" pitchFamily="18" charset="0"/>
              </a:rPr>
              <a:t>Branching &amp; Merging: </a:t>
            </a:r>
            <a:r>
              <a:rPr lang="en-US" sz="1800" dirty="0">
                <a:latin typeface="Times New Roman" panose="02020603050405020304" pitchFamily="18" charset="0"/>
                <a:cs typeface="Times New Roman" panose="02020603050405020304" pitchFamily="18" charset="0"/>
              </a:rPr>
              <a:t>Allows experimentation with new features without affecting the stable codebase, and when ready, branches can be merged back.</a:t>
            </a: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39623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EFC46-F8F2-463B-3A4A-DC9964CD61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A8B775-A4CB-CF13-71B6-E35B5A46EAC0}"/>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 Common Git Commands</a:t>
            </a:r>
          </a:p>
        </p:txBody>
      </p:sp>
      <p:sp>
        <p:nvSpPr>
          <p:cNvPr id="3" name="Content Placeholder 2">
            <a:extLst>
              <a:ext uri="{FF2B5EF4-FFF2-40B4-BE49-F238E27FC236}">
                <a16:creationId xmlns:a16="http://schemas.microsoft.com/office/drawing/2014/main" id="{B538CE22-8AEA-95BF-6899-36C211036B48}"/>
              </a:ext>
            </a:extLst>
          </p:cNvPr>
          <p:cNvSpPr>
            <a:spLocks noGrp="1"/>
          </p:cNvSpPr>
          <p:nvPr>
            <p:ph idx="1"/>
          </p:nvPr>
        </p:nvSpPr>
        <p:spPr>
          <a:xfrm>
            <a:off x="150812" y="1202724"/>
            <a:ext cx="11764963" cy="5593492"/>
          </a:xfrm>
        </p:spPr>
        <p:txBody>
          <a:bodyPr>
            <a:normAutofit/>
          </a:bodyPr>
          <a:lstStyle/>
          <a:p>
            <a:r>
              <a:rPr lang="en-US" sz="1800" dirty="0">
                <a:latin typeface="Times New Roman" panose="02020603050405020304" pitchFamily="18" charset="0"/>
                <a:cs typeface="Times New Roman" panose="02020603050405020304" pitchFamily="18" charset="0"/>
              </a:rPr>
              <a:t>git </a:t>
            </a:r>
            <a:r>
              <a:rPr lang="en-US" sz="1800" dirty="0" err="1">
                <a:latin typeface="Times New Roman" panose="02020603050405020304" pitchFamily="18" charset="0"/>
                <a:cs typeface="Times New Roman" panose="02020603050405020304" pitchFamily="18" charset="0"/>
              </a:rPr>
              <a:t>init</a:t>
            </a:r>
            <a:r>
              <a:rPr lang="en-US" sz="1800" dirty="0">
                <a:latin typeface="Times New Roman" panose="02020603050405020304" pitchFamily="18" charset="0"/>
                <a:cs typeface="Times New Roman" panose="02020603050405020304" pitchFamily="18" charset="0"/>
              </a:rPr>
              <a:t>: Initialize a new Git repository.</a:t>
            </a:r>
          </a:p>
          <a:p>
            <a:r>
              <a:rPr lang="en-US" sz="1800" dirty="0">
                <a:latin typeface="Times New Roman" panose="02020603050405020304" pitchFamily="18" charset="0"/>
                <a:cs typeface="Times New Roman" panose="02020603050405020304" pitchFamily="18" charset="0"/>
              </a:rPr>
              <a:t>git add: Stages files for commit.</a:t>
            </a:r>
          </a:p>
          <a:p>
            <a:r>
              <a:rPr lang="en-US" sz="1800" dirty="0">
                <a:latin typeface="Times New Roman" panose="02020603050405020304" pitchFamily="18" charset="0"/>
                <a:cs typeface="Times New Roman" panose="02020603050405020304" pitchFamily="18" charset="0"/>
              </a:rPr>
              <a:t>git commit: Records changes to the repository.</a:t>
            </a:r>
          </a:p>
          <a:p>
            <a:r>
              <a:rPr lang="en-US" sz="1800" dirty="0">
                <a:latin typeface="Times New Roman" panose="02020603050405020304" pitchFamily="18" charset="0"/>
                <a:cs typeface="Times New Roman" panose="02020603050405020304" pitchFamily="18" charset="0"/>
              </a:rPr>
              <a:t>git status: Checks the status of the repository.</a:t>
            </a:r>
          </a:p>
          <a:p>
            <a:r>
              <a:rPr lang="en-US" sz="1800" dirty="0">
                <a:latin typeface="Times New Roman" panose="02020603050405020304" pitchFamily="18" charset="0"/>
                <a:cs typeface="Times New Roman" panose="02020603050405020304" pitchFamily="18" charset="0"/>
              </a:rPr>
              <a:t>git push: Pushes changes to a remote repository.</a:t>
            </a:r>
          </a:p>
          <a:p>
            <a:r>
              <a:rPr lang="en-US" sz="1800" dirty="0">
                <a:latin typeface="Times New Roman" panose="02020603050405020304" pitchFamily="18" charset="0"/>
                <a:cs typeface="Times New Roman" panose="02020603050405020304" pitchFamily="18" charset="0"/>
              </a:rPr>
              <a:t>git pull: Pulls changes from a remote repository.</a:t>
            </a:r>
          </a:p>
          <a:p>
            <a:r>
              <a:rPr lang="en-US" sz="1800" dirty="0">
                <a:latin typeface="Times New Roman" panose="02020603050405020304" pitchFamily="18" charset="0"/>
                <a:cs typeface="Times New Roman" panose="02020603050405020304" pitchFamily="18" charset="0"/>
              </a:rPr>
              <a:t>git branch: Lists, creates, or deletes branches.</a:t>
            </a:r>
          </a:p>
          <a:p>
            <a:r>
              <a:rPr lang="en-US" sz="1800" dirty="0">
                <a:latin typeface="Times New Roman" panose="02020603050405020304" pitchFamily="18" charset="0"/>
                <a:cs typeface="Times New Roman" panose="02020603050405020304" pitchFamily="18" charset="0"/>
              </a:rPr>
              <a:t>git merge: Merges changes from one branch into another.</a:t>
            </a: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3932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0F65C-0CCB-A78A-AB44-90BA033439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2513AE-C8AB-FDFF-2812-1E50CA5B2088}"/>
              </a:ext>
            </a:extLst>
          </p:cNvPr>
          <p:cNvSpPr>
            <a:spLocks noGrp="1"/>
          </p:cNvSpPr>
          <p:nvPr>
            <p:ph type="title"/>
          </p:nvPr>
        </p:nvSpPr>
        <p:spPr>
          <a:xfrm>
            <a:off x="0" y="0"/>
            <a:ext cx="10515600" cy="892175"/>
          </a:xfrm>
        </p:spPr>
        <p:txBody>
          <a:bodyPr>
            <a:normAutofit/>
          </a:bodyPr>
          <a:lstStyle/>
          <a:p>
            <a:r>
              <a:rPr lang="en-US" sz="4000" dirty="0">
                <a:solidFill>
                  <a:srgbClr val="FF0000"/>
                </a:solidFill>
                <a:latin typeface="Times New Roman" panose="02020603050405020304" pitchFamily="18" charset="0"/>
                <a:cs typeface="Times New Roman" panose="02020603050405020304" pitchFamily="18" charset="0"/>
              </a:rPr>
              <a:t>Git/GitHub and DB Security</a:t>
            </a:r>
          </a:p>
        </p:txBody>
      </p:sp>
      <p:sp>
        <p:nvSpPr>
          <p:cNvPr id="3" name="Content Placeholder 2">
            <a:extLst>
              <a:ext uri="{FF2B5EF4-FFF2-40B4-BE49-F238E27FC236}">
                <a16:creationId xmlns:a16="http://schemas.microsoft.com/office/drawing/2014/main" id="{230B2839-C5B4-E994-35A1-7DF5A7D3FF83}"/>
              </a:ext>
            </a:extLst>
          </p:cNvPr>
          <p:cNvSpPr>
            <a:spLocks noGrp="1"/>
          </p:cNvSpPr>
          <p:nvPr>
            <p:ph idx="1"/>
          </p:nvPr>
        </p:nvSpPr>
        <p:spPr>
          <a:xfrm>
            <a:off x="228600" y="1035049"/>
            <a:ext cx="11830050" cy="5603875"/>
          </a:xfrm>
        </p:spPr>
        <p:txBody>
          <a:bodyPr>
            <a:normAutofit/>
          </a:bodyPr>
          <a:lstStyle/>
          <a:p>
            <a:r>
              <a:rPr lang="en-IN"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Git and GitHub are highly relevant to web and database security in several ways, particularly when it comes to secure development practices, version control, and collaboration in secure environments.</a:t>
            </a:r>
          </a:p>
        </p:txBody>
      </p:sp>
      <p:sp>
        <p:nvSpPr>
          <p:cNvPr id="5" name="TextBox 4">
            <a:extLst>
              <a:ext uri="{FF2B5EF4-FFF2-40B4-BE49-F238E27FC236}">
                <a16:creationId xmlns:a16="http://schemas.microsoft.com/office/drawing/2014/main" id="{AF7A82A1-BE56-D82A-0460-46CF12548E46}"/>
              </a:ext>
            </a:extLst>
          </p:cNvPr>
          <p:cNvSpPr txBox="1"/>
          <p:nvPr/>
        </p:nvSpPr>
        <p:spPr>
          <a:xfrm>
            <a:off x="579966" y="3195134"/>
            <a:ext cx="2222500" cy="369332"/>
          </a:xfrm>
          <a:prstGeom prst="rect">
            <a:avLst/>
          </a:prstGeom>
          <a:noFill/>
        </p:spPr>
        <p:txBody>
          <a:bodyPr wrap="square">
            <a:spAutoFit/>
          </a:bodyPr>
          <a:lstStyle/>
          <a:p>
            <a:r>
              <a:rPr lang="en-US">
                <a:hlinkClick r:id="rId2"/>
              </a:rPr>
              <a:t>Git - Downloads</a:t>
            </a:r>
            <a:endParaRPr lang="en-US" dirty="0"/>
          </a:p>
        </p:txBody>
      </p:sp>
      <p:sp>
        <p:nvSpPr>
          <p:cNvPr id="7" name="TextBox 6">
            <a:extLst>
              <a:ext uri="{FF2B5EF4-FFF2-40B4-BE49-F238E27FC236}">
                <a16:creationId xmlns:a16="http://schemas.microsoft.com/office/drawing/2014/main" id="{2BA72914-3F90-9E11-5A5E-D9E73D1BE66B}"/>
              </a:ext>
            </a:extLst>
          </p:cNvPr>
          <p:cNvSpPr txBox="1"/>
          <p:nvPr/>
        </p:nvSpPr>
        <p:spPr>
          <a:xfrm>
            <a:off x="579966" y="3968233"/>
            <a:ext cx="6206066" cy="369332"/>
          </a:xfrm>
          <a:prstGeom prst="rect">
            <a:avLst/>
          </a:prstGeom>
          <a:noFill/>
        </p:spPr>
        <p:txBody>
          <a:bodyPr wrap="square">
            <a:spAutoFit/>
          </a:bodyPr>
          <a:lstStyle/>
          <a:p>
            <a:r>
              <a:rPr lang="en-US" dirty="0">
                <a:hlinkClick r:id="rId3"/>
              </a:rPr>
              <a:t>How to install Git on Windows 10 &amp; 11 - 2024</a:t>
            </a:r>
            <a:endParaRPr lang="en-US" dirty="0"/>
          </a:p>
        </p:txBody>
      </p:sp>
      <p:sp>
        <p:nvSpPr>
          <p:cNvPr id="9" name="TextBox 8">
            <a:extLst>
              <a:ext uri="{FF2B5EF4-FFF2-40B4-BE49-F238E27FC236}">
                <a16:creationId xmlns:a16="http://schemas.microsoft.com/office/drawing/2014/main" id="{54E6655B-D157-BE4A-A904-51D6D65D4142}"/>
              </a:ext>
            </a:extLst>
          </p:cNvPr>
          <p:cNvSpPr txBox="1"/>
          <p:nvPr/>
        </p:nvSpPr>
        <p:spPr>
          <a:xfrm>
            <a:off x="579966" y="4925779"/>
            <a:ext cx="6206066" cy="369332"/>
          </a:xfrm>
          <a:prstGeom prst="rect">
            <a:avLst/>
          </a:prstGeom>
          <a:noFill/>
        </p:spPr>
        <p:txBody>
          <a:bodyPr wrap="square">
            <a:spAutoFit/>
          </a:bodyPr>
          <a:lstStyle/>
          <a:p>
            <a:r>
              <a:rPr lang="en-US" dirty="0">
                <a:hlinkClick r:id="rId4"/>
              </a:rPr>
              <a:t>How To Download and Install Git Bash On Windows 11 or 10</a:t>
            </a:r>
            <a:endParaRPr lang="en-US" dirty="0"/>
          </a:p>
        </p:txBody>
      </p:sp>
    </p:spTree>
    <p:extLst>
      <p:ext uri="{BB962C8B-B14F-4D97-AF65-F5344CB8AC3E}">
        <p14:creationId xmlns:p14="http://schemas.microsoft.com/office/powerpoint/2010/main" val="18494954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CA9D-B24B-F54E-ADF8-1A95DA32A253}"/>
              </a:ext>
            </a:extLst>
          </p:cNvPr>
          <p:cNvSpPr>
            <a:spLocks noGrp="1"/>
          </p:cNvSpPr>
          <p:nvPr>
            <p:ph type="title"/>
          </p:nvPr>
        </p:nvSpPr>
        <p:spPr>
          <a:xfrm>
            <a:off x="0" y="0"/>
            <a:ext cx="10515600" cy="763587"/>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Functions and capabilities of </a:t>
            </a:r>
            <a:r>
              <a:rPr lang="en-US" sz="4000" dirty="0" err="1">
                <a:solidFill>
                  <a:srgbClr val="FF0000"/>
                </a:solidFill>
                <a:latin typeface="Times New Roman" panose="02020603050405020304" pitchFamily="18" charset="0"/>
                <a:cs typeface="Times New Roman" panose="02020603050405020304" pitchFamily="18" charset="0"/>
              </a:rPr>
              <a:t>github</a:t>
            </a:r>
            <a:endParaRPr lang="en-US" sz="4000" dirty="0">
              <a:solidFill>
                <a:srgbClr val="FF000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1146677-2CF3-F940-806A-EF29ED9E56C5}"/>
              </a:ext>
            </a:extLst>
          </p:cNvPr>
          <p:cNvSpPr>
            <a:spLocks noGrp="1"/>
          </p:cNvSpPr>
          <p:nvPr>
            <p:ph idx="1"/>
          </p:nvPr>
        </p:nvSpPr>
        <p:spPr>
          <a:xfrm>
            <a:off x="122237" y="836084"/>
            <a:ext cx="12069763" cy="3541714"/>
          </a:xfrm>
        </p:spPr>
        <p:txBody>
          <a:bodyPr/>
          <a:lstStyle/>
          <a:p>
            <a:r>
              <a:rPr lang="en-US" sz="2000" dirty="0">
                <a:latin typeface="Times New Roman" panose="02020603050405020304" pitchFamily="18" charset="0"/>
                <a:cs typeface="Times New Roman" panose="02020603050405020304" pitchFamily="18" charset="0"/>
              </a:rPr>
              <a:t>GitHub is a web-based platform that hosts Git repositories and provides a variety of tools for collaboration, version control, and project management. While Git is a version control system that operates locally, GitHub provides a remote, cloud-based service where developers can store their repositories, share code with others, collaborate on projects, and manage software development workflows.</a:t>
            </a:r>
          </a:p>
          <a:p>
            <a:r>
              <a:rPr lang="en-US" sz="2000" dirty="0">
                <a:latin typeface="Times New Roman" panose="02020603050405020304" pitchFamily="18" charset="0"/>
                <a:cs typeface="Times New Roman" panose="02020603050405020304" pitchFamily="18" charset="0"/>
              </a:rPr>
              <a:t>GitHub is built around Git, and it integrates with Git to provide several advanced features to developers.</a:t>
            </a:r>
          </a:p>
          <a:p>
            <a:pPr marL="0" indent="0">
              <a:buNone/>
            </a:pPr>
            <a:endParaRPr lang="en-US" dirty="0"/>
          </a:p>
        </p:txBody>
      </p:sp>
      <p:pic>
        <p:nvPicPr>
          <p:cNvPr id="5" name="Picture 4">
            <a:extLst>
              <a:ext uri="{FF2B5EF4-FFF2-40B4-BE49-F238E27FC236}">
                <a16:creationId xmlns:a16="http://schemas.microsoft.com/office/drawing/2014/main" id="{3176A9B4-C63E-6546-A594-3172F4414426}"/>
              </a:ext>
            </a:extLst>
          </p:cNvPr>
          <p:cNvPicPr>
            <a:picLocks noChangeAspect="1"/>
          </p:cNvPicPr>
          <p:nvPr/>
        </p:nvPicPr>
        <p:blipFill>
          <a:blip r:embed="rId2"/>
          <a:stretch>
            <a:fillRect/>
          </a:stretch>
        </p:blipFill>
        <p:spPr>
          <a:xfrm>
            <a:off x="3406065" y="3207932"/>
            <a:ext cx="4057416" cy="3099657"/>
          </a:xfrm>
          <a:prstGeom prst="rect">
            <a:avLst/>
          </a:prstGeom>
        </p:spPr>
      </p:pic>
    </p:spTree>
    <p:extLst>
      <p:ext uri="{BB962C8B-B14F-4D97-AF65-F5344CB8AC3E}">
        <p14:creationId xmlns:p14="http://schemas.microsoft.com/office/powerpoint/2010/main" val="20655005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64012D-E3AC-DEE2-DC4F-3F655A486B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2D206A-E1EE-0B59-EBCD-96BEE9F5C294}"/>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 Key Features of GitHub</a:t>
            </a:r>
          </a:p>
        </p:txBody>
      </p:sp>
      <p:sp>
        <p:nvSpPr>
          <p:cNvPr id="3" name="Content Placeholder 2">
            <a:extLst>
              <a:ext uri="{FF2B5EF4-FFF2-40B4-BE49-F238E27FC236}">
                <a16:creationId xmlns:a16="http://schemas.microsoft.com/office/drawing/2014/main" id="{991CFC52-0F41-4093-D64B-4F696476261F}"/>
              </a:ext>
            </a:extLst>
          </p:cNvPr>
          <p:cNvSpPr>
            <a:spLocks noGrp="1"/>
          </p:cNvSpPr>
          <p:nvPr>
            <p:ph idx="1"/>
          </p:nvPr>
        </p:nvSpPr>
        <p:spPr>
          <a:xfrm>
            <a:off x="150812" y="848497"/>
            <a:ext cx="11764963" cy="5947719"/>
          </a:xfrm>
        </p:spPr>
        <p:txBody>
          <a:bodyPr>
            <a:normAutofit lnSpcReduction="10000"/>
          </a:bodyPr>
          <a:lstStyle/>
          <a:p>
            <a:pPr marL="0" indent="0">
              <a:buNone/>
            </a:pPr>
            <a:r>
              <a:rPr lang="en-US" sz="2000" dirty="0">
                <a:latin typeface="Times New Roman" panose="02020603050405020304" pitchFamily="18" charset="0"/>
                <a:cs typeface="Times New Roman" panose="02020603050405020304" pitchFamily="18" charset="0"/>
              </a:rPr>
              <a:t>1. Remote Repository Hosting</a:t>
            </a:r>
          </a:p>
          <a:p>
            <a:pPr lvl="1"/>
            <a:r>
              <a:rPr lang="en-US" sz="1600" dirty="0">
                <a:latin typeface="Times New Roman" panose="02020603050405020304" pitchFamily="18" charset="0"/>
                <a:cs typeface="Times New Roman" panose="02020603050405020304" pitchFamily="18" charset="0"/>
              </a:rPr>
              <a:t>Description: GitHub hosts remote Git repositories, allowing developers to store their code on a central platform. This enables them to share their projects, collaborate with others, and access code from anywhere.</a:t>
            </a:r>
          </a:p>
          <a:p>
            <a:pPr lvl="1"/>
            <a:r>
              <a:rPr lang="en-US" sz="1600" dirty="0">
                <a:latin typeface="Times New Roman" panose="02020603050405020304" pitchFamily="18" charset="0"/>
                <a:cs typeface="Times New Roman" panose="02020603050405020304" pitchFamily="18" charset="0"/>
              </a:rPr>
              <a:t>Benefit: You can access your repositories from multiple devices, and your work is backed up in the cloud.</a:t>
            </a:r>
          </a:p>
          <a:p>
            <a:r>
              <a:rPr lang="en-US" sz="2000" dirty="0">
                <a:latin typeface="Times New Roman" panose="02020603050405020304" pitchFamily="18" charset="0"/>
                <a:cs typeface="Times New Roman" panose="02020603050405020304" pitchFamily="18" charset="0"/>
              </a:rPr>
              <a:t>2. Collaboration Tools</a:t>
            </a:r>
          </a:p>
          <a:p>
            <a:pPr lvl="1"/>
            <a:r>
              <a:rPr lang="en-US" sz="1600" dirty="0">
                <a:latin typeface="Times New Roman" panose="02020603050405020304" pitchFamily="18" charset="0"/>
                <a:cs typeface="Times New Roman" panose="02020603050405020304" pitchFamily="18" charset="0"/>
              </a:rPr>
              <a:t>Pull Requests (PR): GitHub enables collaboration via pull requests. When a developer creates a branch and makes changes, they can submit a pull request to the main branch for review. Team members can review, comment, and suggest changes before merging the code into the main branch.</a:t>
            </a:r>
          </a:p>
          <a:p>
            <a:pPr lvl="1"/>
            <a:r>
              <a:rPr lang="en-US" sz="1600" dirty="0">
                <a:latin typeface="Times New Roman" panose="02020603050405020304" pitchFamily="18" charset="0"/>
                <a:cs typeface="Times New Roman" panose="02020603050405020304" pitchFamily="18" charset="0"/>
              </a:rPr>
              <a:t>Issue Tracking: GitHub provides issue tracking tools to manage tasks, bugs, feature requests, and project planning. Issues can be created, assigned to team members, and linked to pull requests.</a:t>
            </a:r>
          </a:p>
          <a:p>
            <a:pPr lvl="1"/>
            <a:r>
              <a:rPr lang="en-US" sz="1600" dirty="0">
                <a:latin typeface="Times New Roman" panose="02020603050405020304" pitchFamily="18" charset="0"/>
                <a:cs typeface="Times New Roman" panose="02020603050405020304" pitchFamily="18" charset="0"/>
              </a:rPr>
              <a:t>Comments and Reviews: Developers can comment directly on code in pull requests, review changes, and leave feedback, ensuring smooth collaboration and communication.</a:t>
            </a:r>
          </a:p>
          <a:p>
            <a:r>
              <a:rPr lang="en-US" sz="2000" dirty="0">
                <a:latin typeface="Times New Roman" panose="02020603050405020304" pitchFamily="18" charset="0"/>
                <a:cs typeface="Times New Roman" panose="02020603050405020304" pitchFamily="18" charset="0"/>
              </a:rPr>
              <a:t>3. Forking and Cloning</a:t>
            </a:r>
          </a:p>
          <a:p>
            <a:pPr lvl="1"/>
            <a:r>
              <a:rPr lang="en-US" sz="1600" dirty="0">
                <a:latin typeface="Times New Roman" panose="02020603050405020304" pitchFamily="18" charset="0"/>
                <a:cs typeface="Times New Roman" panose="02020603050405020304" pitchFamily="18" charset="0"/>
              </a:rPr>
              <a:t>Forking: You can fork a repository, which means creating a personal copy of someone else’s repository. You can make changes in this copy and, if desired, submit a pull request back to the original repository.</a:t>
            </a:r>
          </a:p>
          <a:p>
            <a:pPr lvl="1"/>
            <a:r>
              <a:rPr lang="en-US" sz="1600" dirty="0">
                <a:latin typeface="Times New Roman" panose="02020603050405020304" pitchFamily="18" charset="0"/>
                <a:cs typeface="Times New Roman" panose="02020603050405020304" pitchFamily="18" charset="0"/>
              </a:rPr>
              <a:t>Cloning: Cloning allows you to make a copy of a remote repository to work on it locally. This is how you get a local version of a GitHub repository on your machine to make changes.</a:t>
            </a:r>
          </a:p>
          <a:p>
            <a:r>
              <a:rPr lang="en-US" sz="2000" dirty="0">
                <a:latin typeface="Times New Roman" panose="02020603050405020304" pitchFamily="18" charset="0"/>
                <a:cs typeface="Times New Roman" panose="02020603050405020304" pitchFamily="18" charset="0"/>
              </a:rPr>
              <a:t>4. Branching and Merging</a:t>
            </a:r>
          </a:p>
          <a:p>
            <a:pPr lvl="1"/>
            <a:r>
              <a:rPr lang="en-US" sz="1600" dirty="0">
                <a:latin typeface="Times New Roman" panose="02020603050405020304" pitchFamily="18" charset="0"/>
                <a:cs typeface="Times New Roman" panose="02020603050405020304" pitchFamily="18" charset="0"/>
              </a:rPr>
              <a:t>Branching: GitHub integrates Git's branching model, allowing you to create branches within your remote repository. This helps you work on new features or fixes in isolation from the main codebase.</a:t>
            </a:r>
          </a:p>
          <a:p>
            <a:pPr lvl="1"/>
            <a:r>
              <a:rPr lang="en-US" sz="1600" dirty="0">
                <a:latin typeface="Times New Roman" panose="02020603050405020304" pitchFamily="18" charset="0"/>
                <a:cs typeface="Times New Roman" panose="02020603050405020304" pitchFamily="18" charset="0"/>
              </a:rPr>
              <a:t>Merging: Once the feature is complete, you can merge the branch into the main branch or any other branch after a review process via pull requests.</a:t>
            </a: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04209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EBA9E2-91B8-DE8B-D9B3-EC66C3BF83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E89D1B-E1CE-A12C-8BB6-27601949E09E}"/>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 Key Features of GitHub</a:t>
            </a:r>
          </a:p>
        </p:txBody>
      </p:sp>
      <p:sp>
        <p:nvSpPr>
          <p:cNvPr id="3" name="Content Placeholder 2">
            <a:extLst>
              <a:ext uri="{FF2B5EF4-FFF2-40B4-BE49-F238E27FC236}">
                <a16:creationId xmlns:a16="http://schemas.microsoft.com/office/drawing/2014/main" id="{37B15DF9-0C45-E1BB-6815-FA59A0DF2BC0}"/>
              </a:ext>
            </a:extLst>
          </p:cNvPr>
          <p:cNvSpPr>
            <a:spLocks noGrp="1"/>
          </p:cNvSpPr>
          <p:nvPr>
            <p:ph idx="1"/>
          </p:nvPr>
        </p:nvSpPr>
        <p:spPr>
          <a:xfrm>
            <a:off x="150812" y="1202724"/>
            <a:ext cx="11764963" cy="5593492"/>
          </a:xfrm>
        </p:spPr>
        <p:txBody>
          <a:bodyPr>
            <a:normAutofit fontScale="92500" lnSpcReduction="10000"/>
          </a:bodyPr>
          <a:lstStyle/>
          <a:p>
            <a:pPr marL="0" indent="0">
              <a:buNone/>
            </a:pPr>
            <a:r>
              <a:rPr lang="en-US" sz="1800" dirty="0">
                <a:latin typeface="Times New Roman" panose="02020603050405020304" pitchFamily="18" charset="0"/>
                <a:cs typeface="Times New Roman" panose="02020603050405020304" pitchFamily="18" charset="0"/>
              </a:rPr>
              <a:t>5. GitHub Actions (CI/CD)</a:t>
            </a:r>
          </a:p>
          <a:p>
            <a:pPr lvl="1"/>
            <a:r>
              <a:rPr lang="en-US" sz="1800" dirty="0">
                <a:latin typeface="Times New Roman" panose="02020603050405020304" pitchFamily="18" charset="0"/>
                <a:cs typeface="Times New Roman" panose="02020603050405020304" pitchFamily="18" charset="0"/>
              </a:rPr>
              <a:t>Continuous Integration and Continuous Deployment (CI/CD): GitHub offers GitHub Actions, which allows you to set up automated workflows for building, testing, and deploying your code. It integrates directly with your GitHub repositories and can automatically trigger tasks on each push, pull request, or merge.</a:t>
            </a:r>
          </a:p>
          <a:p>
            <a:pPr lvl="1"/>
            <a:r>
              <a:rPr lang="en-US" sz="1800" dirty="0">
                <a:latin typeface="Times New Roman" panose="02020603050405020304" pitchFamily="18" charset="0"/>
                <a:cs typeface="Times New Roman" panose="02020603050405020304" pitchFamily="18" charset="0"/>
              </a:rPr>
              <a:t>Benefit: You can automate testing, deployment, and other tasks, improving your development workflow and making it easier to catch bugs and deploy updates.</a:t>
            </a:r>
          </a:p>
          <a:p>
            <a:pPr marL="0" indent="0">
              <a:buNone/>
            </a:pPr>
            <a:r>
              <a:rPr lang="en-US" sz="1800" dirty="0">
                <a:latin typeface="Times New Roman" panose="02020603050405020304" pitchFamily="18" charset="0"/>
                <a:cs typeface="Times New Roman" panose="02020603050405020304" pitchFamily="18" charset="0"/>
              </a:rPr>
              <a:t>6. Project Management with Projects and Milestones</a:t>
            </a:r>
          </a:p>
          <a:p>
            <a:pPr lvl="1"/>
            <a:r>
              <a:rPr lang="en-US" sz="1800" dirty="0">
                <a:latin typeface="Times New Roman" panose="02020603050405020304" pitchFamily="18" charset="0"/>
                <a:cs typeface="Times New Roman" panose="02020603050405020304" pitchFamily="18" charset="0"/>
              </a:rPr>
              <a:t>GitHub Projects: GitHub offers tools for project management, such as Projects (Kanban boards), to organize and prioritize work. This helps track the progress of tasks and issues visually.</a:t>
            </a:r>
          </a:p>
          <a:p>
            <a:pPr lvl="1"/>
            <a:r>
              <a:rPr lang="en-US" sz="1800" dirty="0">
                <a:latin typeface="Times New Roman" panose="02020603050405020304" pitchFamily="18" charset="0"/>
                <a:cs typeface="Times New Roman" panose="02020603050405020304" pitchFamily="18" charset="0"/>
              </a:rPr>
              <a:t>Milestones: You can group issues and pull requests under milestones to track the progress of specific releases or features.</a:t>
            </a:r>
          </a:p>
          <a:p>
            <a:pPr marL="0" indent="0">
              <a:buNone/>
            </a:pPr>
            <a:r>
              <a:rPr lang="en-US" sz="1800" dirty="0">
                <a:latin typeface="Times New Roman" panose="02020603050405020304" pitchFamily="18" charset="0"/>
                <a:cs typeface="Times New Roman" panose="02020603050405020304" pitchFamily="18" charset="0"/>
              </a:rPr>
              <a:t>7. Documentation with README.md</a:t>
            </a:r>
          </a:p>
          <a:p>
            <a:pPr lvl="1"/>
            <a:r>
              <a:rPr lang="en-US" sz="1800" dirty="0">
                <a:latin typeface="Times New Roman" panose="02020603050405020304" pitchFamily="18" charset="0"/>
                <a:cs typeface="Times New Roman" panose="02020603050405020304" pitchFamily="18" charset="0"/>
              </a:rPr>
              <a:t>README.md: Every GitHub repository can include a README.md file, which serves as documentation for the repository. The file typically includes an overview of the project, how to install it, how to contribute, and other relevant information.</a:t>
            </a:r>
          </a:p>
          <a:p>
            <a:pPr lvl="1"/>
            <a:r>
              <a:rPr lang="en-US" sz="1800" dirty="0">
                <a:latin typeface="Times New Roman" panose="02020603050405020304" pitchFamily="18" charset="0"/>
                <a:cs typeface="Times New Roman" panose="02020603050405020304" pitchFamily="18" charset="0"/>
              </a:rPr>
              <a:t>Benefit: README files provide a simple and standardized way of documenting projects so others can understand and contribute to them easily.</a:t>
            </a:r>
          </a:p>
          <a:p>
            <a:pPr marL="0" indent="0">
              <a:buNone/>
            </a:pPr>
            <a:r>
              <a:rPr lang="en-US" sz="1800" dirty="0">
                <a:latin typeface="Times New Roman" panose="02020603050405020304" pitchFamily="18" charset="0"/>
                <a:cs typeface="Times New Roman" panose="02020603050405020304" pitchFamily="18" charset="0"/>
              </a:rPr>
              <a:t>8. Security Features</a:t>
            </a:r>
          </a:p>
          <a:p>
            <a:pPr lvl="1"/>
            <a:r>
              <a:rPr lang="en-US" sz="1800" dirty="0">
                <a:latin typeface="Times New Roman" panose="02020603050405020304" pitchFamily="18" charset="0"/>
                <a:cs typeface="Times New Roman" panose="02020603050405020304" pitchFamily="18" charset="0"/>
              </a:rPr>
              <a:t>Code Scanning and Secret Detection: GitHub provides features like </a:t>
            </a:r>
            <a:r>
              <a:rPr lang="en-US" sz="1800" dirty="0" err="1">
                <a:latin typeface="Times New Roman" panose="02020603050405020304" pitchFamily="18" charset="0"/>
                <a:cs typeface="Times New Roman" panose="02020603050405020304" pitchFamily="18" charset="0"/>
              </a:rPr>
              <a:t>CodeQL</a:t>
            </a:r>
            <a:r>
              <a:rPr lang="en-US" sz="1800" dirty="0">
                <a:latin typeface="Times New Roman" panose="02020603050405020304" pitchFamily="18" charset="0"/>
                <a:cs typeface="Times New Roman" panose="02020603050405020304" pitchFamily="18" charset="0"/>
              </a:rPr>
              <a:t> to automatically scan your code for vulnerabilities. It can also detect secrets like API keys and passwords accidentally committed to the repository.</a:t>
            </a:r>
          </a:p>
          <a:p>
            <a:pPr lvl="1"/>
            <a:r>
              <a:rPr lang="en-US" sz="1800" dirty="0" err="1">
                <a:latin typeface="Times New Roman" panose="02020603050405020304" pitchFamily="18" charset="0"/>
                <a:cs typeface="Times New Roman" panose="02020603050405020304" pitchFamily="18" charset="0"/>
              </a:rPr>
              <a:t>Dependabot</a:t>
            </a:r>
            <a:r>
              <a:rPr lang="en-US" sz="1800" dirty="0">
                <a:latin typeface="Times New Roman" panose="02020603050405020304" pitchFamily="18" charset="0"/>
                <a:cs typeface="Times New Roman" panose="02020603050405020304" pitchFamily="18" charset="0"/>
              </a:rPr>
              <a:t> Alerts: GitHub can automatically track outdated dependencies and vulnerabilities in third-party libraries, providing alerts and even creating pull requests for updates.</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50735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20AE34-AD76-C2A6-9843-0365D89C51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98393D-92D5-77A5-45C5-BA9D220BF2CB}"/>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  Key Features of GitHub</a:t>
            </a:r>
          </a:p>
        </p:txBody>
      </p:sp>
      <p:sp>
        <p:nvSpPr>
          <p:cNvPr id="3" name="Content Placeholder 2">
            <a:extLst>
              <a:ext uri="{FF2B5EF4-FFF2-40B4-BE49-F238E27FC236}">
                <a16:creationId xmlns:a16="http://schemas.microsoft.com/office/drawing/2014/main" id="{E892D2D3-EE1C-8EDC-AAE6-04F026BA8024}"/>
              </a:ext>
            </a:extLst>
          </p:cNvPr>
          <p:cNvSpPr>
            <a:spLocks noGrp="1"/>
          </p:cNvSpPr>
          <p:nvPr>
            <p:ph idx="1"/>
          </p:nvPr>
        </p:nvSpPr>
        <p:spPr>
          <a:xfrm>
            <a:off x="150812" y="1202724"/>
            <a:ext cx="11764963" cy="5593492"/>
          </a:xfrm>
        </p:spPr>
        <p:txBody>
          <a:bodyPr>
            <a:normAutofit/>
          </a:bodyPr>
          <a:lstStyle/>
          <a:p>
            <a:pPr marL="0" indent="0">
              <a:buNone/>
            </a:pPr>
            <a:r>
              <a:rPr lang="en-US" sz="2000" dirty="0">
                <a:latin typeface="Times New Roman" panose="02020603050405020304" pitchFamily="18" charset="0"/>
                <a:cs typeface="Times New Roman" panose="02020603050405020304" pitchFamily="18" charset="0"/>
              </a:rPr>
              <a:t>9. GitHub Pages</a:t>
            </a:r>
          </a:p>
          <a:p>
            <a:pPr lvl="1"/>
            <a:r>
              <a:rPr lang="en-US" sz="1600" dirty="0">
                <a:latin typeface="Times New Roman" panose="02020603050405020304" pitchFamily="18" charset="0"/>
                <a:cs typeface="Times New Roman" panose="02020603050405020304" pitchFamily="18" charset="0"/>
              </a:rPr>
              <a:t>Description: GitHub provides a feature called GitHub Pages, which allows you to host static websites directly from a GitHub repository. It’s commonly used for project documentation, personal websites, or portfolios.</a:t>
            </a:r>
          </a:p>
          <a:p>
            <a:pPr lvl="1"/>
            <a:r>
              <a:rPr lang="en-US" sz="1600" dirty="0">
                <a:latin typeface="Times New Roman" panose="02020603050405020304" pitchFamily="18" charset="0"/>
                <a:cs typeface="Times New Roman" panose="02020603050405020304" pitchFamily="18" charset="0"/>
              </a:rPr>
              <a:t>Benefit: It’s a simple way to host and share web content without needing an external web hosting service.</a:t>
            </a:r>
          </a:p>
          <a:p>
            <a:pPr marL="0" indent="0">
              <a:buNone/>
            </a:pPr>
            <a:r>
              <a:rPr lang="en-US" sz="2000" dirty="0">
                <a:latin typeface="Times New Roman" panose="02020603050405020304" pitchFamily="18" charset="0"/>
                <a:cs typeface="Times New Roman" panose="02020603050405020304" pitchFamily="18" charset="0"/>
              </a:rPr>
              <a:t>10. Open Source Community</a:t>
            </a:r>
          </a:p>
          <a:p>
            <a:pPr lvl="1"/>
            <a:r>
              <a:rPr lang="en-US" sz="1600" dirty="0">
                <a:latin typeface="Times New Roman" panose="02020603050405020304" pitchFamily="18" charset="0"/>
                <a:cs typeface="Times New Roman" panose="02020603050405020304" pitchFamily="18" charset="0"/>
              </a:rPr>
              <a:t>Description: GitHub is home to millions of open-source projects. Developers can contribute to open-source repositories, report issues, and submit patches to projects they care about.</a:t>
            </a:r>
          </a:p>
          <a:p>
            <a:pPr lvl="1"/>
            <a:r>
              <a:rPr lang="en-US" sz="1600" dirty="0">
                <a:latin typeface="Times New Roman" panose="02020603050405020304" pitchFamily="18" charset="0"/>
                <a:cs typeface="Times New Roman" panose="02020603050405020304" pitchFamily="18" charset="0"/>
              </a:rPr>
              <a:t>Benefit: By using GitHub, developers can engage with a global community of programmers, contribute to existing projects, or launch their own open-source initiatives.</a:t>
            </a:r>
          </a:p>
          <a:p>
            <a:pPr marL="0" indent="0">
              <a:buNone/>
            </a:pP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50239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02180B-731C-BA3A-68A8-A1FE350886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046C00-D6E0-22EE-58A5-1C66D3952EF1}"/>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 Why Use GitHub?</a:t>
            </a:r>
          </a:p>
        </p:txBody>
      </p:sp>
      <p:sp>
        <p:nvSpPr>
          <p:cNvPr id="3" name="Content Placeholder 2">
            <a:extLst>
              <a:ext uri="{FF2B5EF4-FFF2-40B4-BE49-F238E27FC236}">
                <a16:creationId xmlns:a16="http://schemas.microsoft.com/office/drawing/2014/main" id="{37C15CF5-733C-29F5-2133-E23C01C9CED9}"/>
              </a:ext>
            </a:extLst>
          </p:cNvPr>
          <p:cNvSpPr>
            <a:spLocks noGrp="1"/>
          </p:cNvSpPr>
          <p:nvPr>
            <p:ph idx="1"/>
          </p:nvPr>
        </p:nvSpPr>
        <p:spPr>
          <a:xfrm>
            <a:off x="150812" y="1202724"/>
            <a:ext cx="11764963" cy="5593492"/>
          </a:xfrm>
        </p:spPr>
        <p:txBody>
          <a:bodyPr>
            <a:normAutofit/>
          </a:bodyPr>
          <a:lstStyle/>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 Collaboration: GitHub makes it easy for multiple developers to work on the same codebase. With features like pull requests, code reviews, and issue tracking, developers can collaborate efficiently and prevent conflicts.</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Backup and Remote Storage: Storing your code on GitHub ensures that it’s backed up and available from any device, reducing the risk of losing your work.</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Version Control in the Cloud: GitHub integrates Git’s version control system, making it easy to keep track of changes and versions, and collaborate with other developers.</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Automated Workflows: With GitHub Actions, you can automate your build, test, and deployment processes, saving time and reducing errors.</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Open-Source Contributions: GitHub is the hub of open-source projects, where developers can contribute to community-driven software, learn from others, and share their own projects.</a:t>
            </a: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96436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84AD6B-A2A9-C6B1-C578-CBC19ADF79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7BD5BD-6AD1-1432-BC9E-A894C196C8DD}"/>
              </a:ext>
            </a:extLst>
          </p:cNvPr>
          <p:cNvSpPr>
            <a:spLocks noGrp="1"/>
          </p:cNvSpPr>
          <p:nvPr>
            <p:ph type="title"/>
          </p:nvPr>
        </p:nvSpPr>
        <p:spPr>
          <a:xfrm>
            <a:off x="0" y="1"/>
            <a:ext cx="10515600" cy="10160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 Common GitHub Commands</a:t>
            </a:r>
          </a:p>
        </p:txBody>
      </p:sp>
      <p:sp>
        <p:nvSpPr>
          <p:cNvPr id="3" name="Content Placeholder 2">
            <a:extLst>
              <a:ext uri="{FF2B5EF4-FFF2-40B4-BE49-F238E27FC236}">
                <a16:creationId xmlns:a16="http://schemas.microsoft.com/office/drawing/2014/main" id="{AB8B0E2A-F821-AB34-D99D-CA78D0FE883E}"/>
              </a:ext>
            </a:extLst>
          </p:cNvPr>
          <p:cNvSpPr>
            <a:spLocks noGrp="1"/>
          </p:cNvSpPr>
          <p:nvPr>
            <p:ph idx="1"/>
          </p:nvPr>
        </p:nvSpPr>
        <p:spPr>
          <a:xfrm>
            <a:off x="150812" y="1202724"/>
            <a:ext cx="11764963" cy="5593492"/>
          </a:xfrm>
        </p:spPr>
        <p:txBody>
          <a:bodyPr>
            <a:normAutofit/>
          </a:bodyPr>
          <a:lstStyle/>
          <a:p>
            <a:r>
              <a:rPr lang="en-US" sz="1800" dirty="0">
                <a:latin typeface="Times New Roman" panose="02020603050405020304" pitchFamily="18" charset="0"/>
                <a:cs typeface="Times New Roman" panose="02020603050405020304" pitchFamily="18" charset="0"/>
              </a:rPr>
              <a:t>git clone &lt;</a:t>
            </a:r>
            <a:r>
              <a:rPr lang="en-US" sz="1800" dirty="0" err="1">
                <a:latin typeface="Times New Roman" panose="02020603050405020304" pitchFamily="18" charset="0"/>
                <a:cs typeface="Times New Roman" panose="02020603050405020304" pitchFamily="18" charset="0"/>
              </a:rPr>
              <a:t>repository_url</a:t>
            </a:r>
            <a:r>
              <a:rPr lang="en-US" sz="1800" dirty="0">
                <a:latin typeface="Times New Roman" panose="02020603050405020304" pitchFamily="18" charset="0"/>
                <a:cs typeface="Times New Roman" panose="02020603050405020304" pitchFamily="18" charset="0"/>
              </a:rPr>
              <a:t>&gt;: Clone a repository from GitHub to your local machine.</a:t>
            </a:r>
          </a:p>
          <a:p>
            <a:r>
              <a:rPr lang="en-US" sz="1800" dirty="0">
                <a:latin typeface="Times New Roman" panose="02020603050405020304" pitchFamily="18" charset="0"/>
                <a:cs typeface="Times New Roman" panose="02020603050405020304" pitchFamily="18" charset="0"/>
              </a:rPr>
              <a:t>git push origin &lt;</a:t>
            </a:r>
            <a:r>
              <a:rPr lang="en-US" sz="1800" dirty="0" err="1">
                <a:latin typeface="Times New Roman" panose="02020603050405020304" pitchFamily="18" charset="0"/>
                <a:cs typeface="Times New Roman" panose="02020603050405020304" pitchFamily="18" charset="0"/>
              </a:rPr>
              <a:t>branch_name</a:t>
            </a:r>
            <a:r>
              <a:rPr lang="en-US" sz="1800" dirty="0">
                <a:latin typeface="Times New Roman" panose="02020603050405020304" pitchFamily="18" charset="0"/>
                <a:cs typeface="Times New Roman" panose="02020603050405020304" pitchFamily="18" charset="0"/>
              </a:rPr>
              <a:t>&gt;: Push your local changes to the remote repository on GitHub.</a:t>
            </a:r>
          </a:p>
          <a:p>
            <a:r>
              <a:rPr lang="en-US" sz="1800" dirty="0">
                <a:latin typeface="Times New Roman" panose="02020603050405020304" pitchFamily="18" charset="0"/>
                <a:cs typeface="Times New Roman" panose="02020603050405020304" pitchFamily="18" charset="0"/>
              </a:rPr>
              <a:t>git pull origin &lt;</a:t>
            </a:r>
            <a:r>
              <a:rPr lang="en-US" sz="1800" dirty="0" err="1">
                <a:latin typeface="Times New Roman" panose="02020603050405020304" pitchFamily="18" charset="0"/>
                <a:cs typeface="Times New Roman" panose="02020603050405020304" pitchFamily="18" charset="0"/>
              </a:rPr>
              <a:t>branch_name</a:t>
            </a:r>
            <a:r>
              <a:rPr lang="en-US" sz="1800" dirty="0">
                <a:latin typeface="Times New Roman" panose="02020603050405020304" pitchFamily="18" charset="0"/>
                <a:cs typeface="Times New Roman" panose="02020603050405020304" pitchFamily="18" charset="0"/>
              </a:rPr>
              <a:t>&gt;: Pull the latest changes from the remote repository into your local machine.</a:t>
            </a:r>
          </a:p>
          <a:p>
            <a:r>
              <a:rPr lang="en-US" sz="1800" dirty="0">
                <a:latin typeface="Times New Roman" panose="02020603050405020304" pitchFamily="18" charset="0"/>
                <a:cs typeface="Times New Roman" panose="02020603050405020304" pitchFamily="18" charset="0"/>
              </a:rPr>
              <a:t>git fork &lt;</a:t>
            </a:r>
            <a:r>
              <a:rPr lang="en-US" sz="1800" dirty="0" err="1">
                <a:latin typeface="Times New Roman" panose="02020603050405020304" pitchFamily="18" charset="0"/>
                <a:cs typeface="Times New Roman" panose="02020603050405020304" pitchFamily="18" charset="0"/>
              </a:rPr>
              <a:t>repository_url</a:t>
            </a:r>
            <a:r>
              <a:rPr lang="en-US" sz="1800" dirty="0">
                <a:latin typeface="Times New Roman" panose="02020603050405020304" pitchFamily="18" charset="0"/>
                <a:cs typeface="Times New Roman" panose="02020603050405020304" pitchFamily="18" charset="0"/>
              </a:rPr>
              <a:t>&gt;: Fork a repository to create your own copy of it.</a:t>
            </a:r>
          </a:p>
          <a:p>
            <a:r>
              <a:rPr lang="en-US" sz="1800" dirty="0">
                <a:latin typeface="Times New Roman" panose="02020603050405020304" pitchFamily="18" charset="0"/>
                <a:cs typeface="Times New Roman" panose="02020603050405020304" pitchFamily="18" charset="0"/>
              </a:rPr>
              <a:t>git remote add origin &lt;</a:t>
            </a:r>
            <a:r>
              <a:rPr lang="en-US" sz="1800" dirty="0" err="1">
                <a:latin typeface="Times New Roman" panose="02020603050405020304" pitchFamily="18" charset="0"/>
                <a:cs typeface="Times New Roman" panose="02020603050405020304" pitchFamily="18" charset="0"/>
              </a:rPr>
              <a:t>repository_url</a:t>
            </a:r>
            <a:r>
              <a:rPr lang="en-US" sz="1800" dirty="0">
                <a:latin typeface="Times New Roman" panose="02020603050405020304" pitchFamily="18" charset="0"/>
                <a:cs typeface="Times New Roman" panose="02020603050405020304" pitchFamily="18" charset="0"/>
              </a:rPr>
              <a:t>&gt;: Link your local repository to a GitHub repository. </a:t>
            </a: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176612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0FD1635-B6A1-854A-83BB-ECA6CDB068BE}"/>
              </a:ext>
            </a:extLst>
          </p:cNvPr>
          <p:cNvPicPr>
            <a:picLocks noChangeAspect="1"/>
          </p:cNvPicPr>
          <p:nvPr/>
        </p:nvPicPr>
        <p:blipFill>
          <a:blip r:embed="rId2"/>
          <a:stretch>
            <a:fillRect/>
          </a:stretch>
        </p:blipFill>
        <p:spPr>
          <a:xfrm>
            <a:off x="1952766" y="895351"/>
            <a:ext cx="7813534" cy="5854700"/>
          </a:xfrm>
          <a:prstGeom prst="rect">
            <a:avLst/>
          </a:prstGeom>
        </p:spPr>
      </p:pic>
      <p:sp>
        <p:nvSpPr>
          <p:cNvPr id="5" name="Title 1">
            <a:extLst>
              <a:ext uri="{FF2B5EF4-FFF2-40B4-BE49-F238E27FC236}">
                <a16:creationId xmlns:a16="http://schemas.microsoft.com/office/drawing/2014/main" id="{5488AD65-1FC4-4E41-BEEE-DF2E03EF52DE}"/>
              </a:ext>
            </a:extLst>
          </p:cNvPr>
          <p:cNvSpPr txBox="1">
            <a:spLocks/>
          </p:cNvSpPr>
          <p:nvPr/>
        </p:nvSpPr>
        <p:spPr>
          <a:xfrm>
            <a:off x="131762" y="39688"/>
            <a:ext cx="12060237" cy="506412"/>
          </a:xfrm>
          <a:prstGeom prst="rect">
            <a:avLst/>
          </a:prstGeom>
        </p:spPr>
        <p:txBody>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US" dirty="0">
                <a:solidFill>
                  <a:srgbClr val="FF0000"/>
                </a:solidFill>
                <a:latin typeface="Times New Roman" panose="02020603050405020304" pitchFamily="18" charset="0"/>
                <a:cs typeface="Times New Roman" panose="02020603050405020304" pitchFamily="18" charset="0"/>
              </a:rPr>
              <a:t>Local Workflow</a:t>
            </a:r>
          </a:p>
        </p:txBody>
      </p:sp>
    </p:spTree>
    <p:extLst>
      <p:ext uri="{BB962C8B-B14F-4D97-AF65-F5344CB8AC3E}">
        <p14:creationId xmlns:p14="http://schemas.microsoft.com/office/powerpoint/2010/main" val="42621257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98A81-95EF-31EF-72D7-1383FB3281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FD8090-F3C2-94E1-5EA8-CB26A9E30749}"/>
              </a:ext>
            </a:extLst>
          </p:cNvPr>
          <p:cNvSpPr>
            <a:spLocks noGrp="1"/>
          </p:cNvSpPr>
          <p:nvPr>
            <p:ph type="title"/>
          </p:nvPr>
        </p:nvSpPr>
        <p:spPr>
          <a:xfrm>
            <a:off x="0" y="0"/>
            <a:ext cx="10515600" cy="763587"/>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Git Workflow Breakdown</a:t>
            </a:r>
          </a:p>
        </p:txBody>
      </p:sp>
      <p:sp>
        <p:nvSpPr>
          <p:cNvPr id="3" name="Content Placeholder 2">
            <a:extLst>
              <a:ext uri="{FF2B5EF4-FFF2-40B4-BE49-F238E27FC236}">
                <a16:creationId xmlns:a16="http://schemas.microsoft.com/office/drawing/2014/main" id="{BD762903-8A21-C869-1C9D-69FD83BF2144}"/>
              </a:ext>
            </a:extLst>
          </p:cNvPr>
          <p:cNvSpPr>
            <a:spLocks noGrp="1"/>
          </p:cNvSpPr>
          <p:nvPr>
            <p:ph idx="1"/>
          </p:nvPr>
        </p:nvSpPr>
        <p:spPr>
          <a:xfrm>
            <a:off x="230659" y="1062682"/>
            <a:ext cx="11747157" cy="5469924"/>
          </a:xfrm>
        </p:spPr>
        <p:txBody>
          <a:bodyPr>
            <a:normAutofit lnSpcReduction="10000"/>
          </a:bodyPr>
          <a:lstStyle/>
          <a:p>
            <a:r>
              <a:rPr lang="en-US" sz="1800" dirty="0">
                <a:latin typeface="Times New Roman" panose="02020603050405020304" pitchFamily="18" charset="0"/>
                <a:cs typeface="Times New Roman" panose="02020603050405020304" pitchFamily="18" charset="0"/>
              </a:rPr>
              <a:t>Local </a:t>
            </a:r>
            <a:r>
              <a:rPr lang="en-US" sz="1800" dirty="0" err="1">
                <a:latin typeface="Times New Roman" panose="02020603050405020304" pitchFamily="18" charset="0"/>
                <a:cs typeface="Times New Roman" panose="02020603050405020304" pitchFamily="18" charset="0"/>
              </a:rPr>
              <a:t>Section:This</a:t>
            </a:r>
            <a:r>
              <a:rPr lang="en-US" sz="1800" dirty="0">
                <a:latin typeface="Times New Roman" panose="02020603050405020304" pitchFamily="18" charset="0"/>
                <a:cs typeface="Times New Roman" panose="02020603050405020304" pitchFamily="18" charset="0"/>
              </a:rPr>
              <a:t> section shows the different parts of your local repository, and the commands used to interact with them.</a:t>
            </a:r>
          </a:p>
          <a:p>
            <a:pPr marL="342900" indent="-342900">
              <a:buFont typeface="+mj-lt"/>
              <a:buAutoNum type="arabicPeriod"/>
            </a:pPr>
            <a:r>
              <a:rPr lang="en-US" sz="1800" b="1" dirty="0">
                <a:latin typeface="Times New Roman" panose="02020603050405020304" pitchFamily="18" charset="0"/>
                <a:cs typeface="Times New Roman" panose="02020603050405020304" pitchFamily="18" charset="0"/>
              </a:rPr>
              <a:t>Working Directory (Leftmost part):</a:t>
            </a:r>
          </a:p>
          <a:p>
            <a:pPr marL="0" indent="0">
              <a:buNone/>
            </a:pPr>
            <a:endParaRPr lang="en-US" sz="1800" b="1" dirty="0">
              <a:latin typeface="Times New Roman" panose="02020603050405020304" pitchFamily="18" charset="0"/>
              <a:cs typeface="Times New Roman" panose="02020603050405020304" pitchFamily="18" charset="0"/>
            </a:endParaRPr>
          </a:p>
          <a:p>
            <a:pPr lvl="1"/>
            <a:r>
              <a:rPr lang="en-US" sz="1800" dirty="0">
                <a:latin typeface="Times New Roman" panose="02020603050405020304" pitchFamily="18" charset="0"/>
                <a:cs typeface="Times New Roman" panose="02020603050405020304" pitchFamily="18" charset="0"/>
              </a:rPr>
              <a:t>Definition: This is where your actual files live on your computer. It represents the files that you're actively working on in your project.</a:t>
            </a:r>
          </a:p>
          <a:p>
            <a:pPr lvl="1"/>
            <a:r>
              <a:rPr lang="en-US" sz="1800" dirty="0">
                <a:latin typeface="Times New Roman" panose="02020603050405020304" pitchFamily="18" charset="0"/>
                <a:cs typeface="Times New Roman" panose="02020603050405020304" pitchFamily="18" charset="0"/>
              </a:rPr>
              <a:t>Key Action: Modifying, creating, or deleting files happens here.</a:t>
            </a:r>
          </a:p>
          <a:p>
            <a:pPr lvl="1"/>
            <a:r>
              <a:rPr lang="en-US" sz="1800" dirty="0">
                <a:latin typeface="Times New Roman" panose="02020603050405020304" pitchFamily="18" charset="0"/>
                <a:cs typeface="Times New Roman" panose="02020603050405020304" pitchFamily="18" charset="0"/>
              </a:rPr>
              <a:t>Command:</a:t>
            </a:r>
          </a:p>
          <a:p>
            <a:pPr lvl="2"/>
            <a:r>
              <a:rPr lang="en-US" sz="1800" dirty="0">
                <a:latin typeface="Times New Roman" panose="02020603050405020304" pitchFamily="18" charset="0"/>
                <a:cs typeface="Times New Roman" panose="02020603050405020304" pitchFamily="18" charset="0"/>
              </a:rPr>
              <a:t>git add: Adds modified files from the working directory to the staging area.</a:t>
            </a:r>
          </a:p>
          <a:p>
            <a:pPr lvl="2"/>
            <a:r>
              <a:rPr lang="en-US" sz="1800" dirty="0">
                <a:latin typeface="Times New Roman" panose="02020603050405020304" pitchFamily="18" charset="0"/>
                <a:cs typeface="Times New Roman" panose="02020603050405020304" pitchFamily="18" charset="0"/>
              </a:rPr>
              <a:t>Example Command: git add README.md will stage the README.md file.</a:t>
            </a:r>
          </a:p>
          <a:p>
            <a:pPr marL="342900" indent="-342900">
              <a:buFont typeface="+mj-lt"/>
              <a:buAutoNum type="arabicPeriod"/>
            </a:pPr>
            <a:r>
              <a:rPr lang="en-US" sz="1800" b="1" dirty="0">
                <a:latin typeface="Times New Roman" panose="02020603050405020304" pitchFamily="18" charset="0"/>
                <a:cs typeface="Times New Roman" panose="02020603050405020304" pitchFamily="18" charset="0"/>
              </a:rPr>
              <a:t>Staging Area (Middle-left part):</a:t>
            </a:r>
          </a:p>
          <a:p>
            <a:pPr marL="0" indent="0">
              <a:buNone/>
            </a:pPr>
            <a:endParaRPr lang="en-US" sz="1800" b="1" dirty="0">
              <a:latin typeface="Times New Roman" panose="02020603050405020304" pitchFamily="18" charset="0"/>
              <a:cs typeface="Times New Roman" panose="02020603050405020304" pitchFamily="18" charset="0"/>
            </a:endParaRPr>
          </a:p>
          <a:p>
            <a:pPr lvl="1"/>
            <a:r>
              <a:rPr lang="en-US" sz="1800" dirty="0">
                <a:latin typeface="Times New Roman" panose="02020603050405020304" pitchFamily="18" charset="0"/>
                <a:cs typeface="Times New Roman" panose="02020603050405020304" pitchFamily="18" charset="0"/>
              </a:rPr>
              <a:t>Definition: This is where Git keeps track of changes that you want to include in your next commit. It’s like a "pre-commit" area where you review your changes before committing them.</a:t>
            </a:r>
          </a:p>
          <a:p>
            <a:pPr lvl="1"/>
            <a:r>
              <a:rPr lang="en-US" sz="1800" dirty="0">
                <a:latin typeface="Times New Roman" panose="02020603050405020304" pitchFamily="18" charset="0"/>
                <a:cs typeface="Times New Roman" panose="02020603050405020304" pitchFamily="18" charset="0"/>
              </a:rPr>
              <a:t>Key Action: Files are staged here after modification before being committed to the local repository.</a:t>
            </a:r>
          </a:p>
          <a:p>
            <a:pPr lvl="1"/>
            <a:r>
              <a:rPr lang="en-US" sz="1800" dirty="0">
                <a:latin typeface="Times New Roman" panose="02020603050405020304" pitchFamily="18" charset="0"/>
                <a:cs typeface="Times New Roman" panose="02020603050405020304" pitchFamily="18" charset="0"/>
              </a:rPr>
              <a:t>Command:</a:t>
            </a:r>
          </a:p>
          <a:p>
            <a:pPr lvl="2"/>
            <a:r>
              <a:rPr lang="en-US" sz="1800" dirty="0">
                <a:latin typeface="Times New Roman" panose="02020603050405020304" pitchFamily="18" charset="0"/>
                <a:cs typeface="Times New Roman" panose="02020603050405020304" pitchFamily="18" charset="0"/>
              </a:rPr>
              <a:t>git commit: Saves changes from the staging area to the local repository.</a:t>
            </a:r>
          </a:p>
          <a:p>
            <a:pPr lvl="2"/>
            <a:r>
              <a:rPr lang="en-US" sz="1800" dirty="0">
                <a:latin typeface="Times New Roman" panose="02020603050405020304" pitchFamily="18" charset="0"/>
                <a:cs typeface="Times New Roman" panose="02020603050405020304" pitchFamily="18" charset="0"/>
              </a:rPr>
              <a:t>Example Command: git commit -m "Add new feature" will commit the staged changes to your local Git repository.</a:t>
            </a:r>
          </a:p>
        </p:txBody>
      </p:sp>
    </p:spTree>
    <p:extLst>
      <p:ext uri="{BB962C8B-B14F-4D97-AF65-F5344CB8AC3E}">
        <p14:creationId xmlns:p14="http://schemas.microsoft.com/office/powerpoint/2010/main" val="21371056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2B0131-C053-F97D-E681-F8920BC6B5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5EDBEE-E230-DEF0-7AD9-8DBC56139A16}"/>
              </a:ext>
            </a:extLst>
          </p:cNvPr>
          <p:cNvSpPr>
            <a:spLocks noGrp="1"/>
          </p:cNvSpPr>
          <p:nvPr>
            <p:ph type="title"/>
          </p:nvPr>
        </p:nvSpPr>
        <p:spPr>
          <a:xfrm>
            <a:off x="0" y="0"/>
            <a:ext cx="10515600" cy="763587"/>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Git Workflow Breakdown</a:t>
            </a:r>
          </a:p>
        </p:txBody>
      </p:sp>
      <p:sp>
        <p:nvSpPr>
          <p:cNvPr id="3" name="Content Placeholder 2">
            <a:extLst>
              <a:ext uri="{FF2B5EF4-FFF2-40B4-BE49-F238E27FC236}">
                <a16:creationId xmlns:a16="http://schemas.microsoft.com/office/drawing/2014/main" id="{C0511A67-0E0C-C9EF-3DE4-C9127F5752C2}"/>
              </a:ext>
            </a:extLst>
          </p:cNvPr>
          <p:cNvSpPr>
            <a:spLocks noGrp="1"/>
          </p:cNvSpPr>
          <p:nvPr>
            <p:ph idx="1"/>
          </p:nvPr>
        </p:nvSpPr>
        <p:spPr>
          <a:xfrm>
            <a:off x="230659" y="1062682"/>
            <a:ext cx="11747157" cy="5469924"/>
          </a:xfrm>
        </p:spPr>
        <p:txBody>
          <a:bodyPr>
            <a:normAutofit/>
          </a:bodyPr>
          <a:lstStyle/>
          <a:p>
            <a:pPr marL="342900" indent="-342900">
              <a:buFont typeface="+mj-lt"/>
              <a:buAutoNum type="arabicPeriod" startAt="3"/>
            </a:pPr>
            <a:r>
              <a:rPr lang="en-US" sz="1800" b="1" dirty="0">
                <a:latin typeface="Times New Roman" panose="02020603050405020304" pitchFamily="18" charset="0"/>
                <a:cs typeface="Times New Roman" panose="02020603050405020304" pitchFamily="18" charset="0"/>
              </a:rPr>
              <a:t>Local Repository (Middle-right part):</a:t>
            </a:r>
          </a:p>
          <a:p>
            <a:pPr marL="342900" indent="-342900">
              <a:buFont typeface="+mj-lt"/>
              <a:buAutoNum type="arabicPeriod" startAt="3"/>
            </a:pPr>
            <a:endParaRPr lang="en-US" sz="1800" dirty="0">
              <a:latin typeface="Times New Roman" panose="02020603050405020304" pitchFamily="18" charset="0"/>
              <a:cs typeface="Times New Roman" panose="02020603050405020304" pitchFamily="18" charset="0"/>
            </a:endParaRPr>
          </a:p>
          <a:p>
            <a:pPr lvl="1"/>
            <a:r>
              <a:rPr lang="en-US" sz="1800" dirty="0">
                <a:latin typeface="Times New Roman" panose="02020603050405020304" pitchFamily="18" charset="0"/>
                <a:cs typeface="Times New Roman" panose="02020603050405020304" pitchFamily="18" charset="0"/>
              </a:rPr>
              <a:t>Definition: This is where Git stores your committed changes locally, in the .git folder. It contains all the history and changes of your project.</a:t>
            </a:r>
          </a:p>
          <a:p>
            <a:pPr lvl="1"/>
            <a:r>
              <a:rPr lang="en-US" sz="1800" dirty="0">
                <a:latin typeface="Times New Roman" panose="02020603050405020304" pitchFamily="18" charset="0"/>
                <a:cs typeface="Times New Roman" panose="02020603050405020304" pitchFamily="18" charset="0"/>
              </a:rPr>
              <a:t>Key Action: After committing, your changes are saved here.</a:t>
            </a:r>
          </a:p>
          <a:p>
            <a:pPr lvl="1"/>
            <a:r>
              <a:rPr lang="en-US" sz="1800" dirty="0">
                <a:latin typeface="Times New Roman" panose="02020603050405020304" pitchFamily="18" charset="0"/>
                <a:cs typeface="Times New Roman" panose="02020603050405020304" pitchFamily="18" charset="0"/>
              </a:rPr>
              <a:t>Command:</a:t>
            </a:r>
          </a:p>
          <a:p>
            <a:pPr lvl="2"/>
            <a:r>
              <a:rPr lang="en-US" sz="1800" dirty="0">
                <a:latin typeface="Times New Roman" panose="02020603050405020304" pitchFamily="18" charset="0"/>
                <a:cs typeface="Times New Roman" panose="02020603050405020304" pitchFamily="18" charset="0"/>
              </a:rPr>
              <a:t>git checkout: Allows you to switch between branches in the local repository.</a:t>
            </a:r>
          </a:p>
          <a:p>
            <a:pPr lvl="2"/>
            <a:r>
              <a:rPr lang="en-US" sz="1800" dirty="0">
                <a:latin typeface="Times New Roman" panose="02020603050405020304" pitchFamily="18" charset="0"/>
                <a:cs typeface="Times New Roman" panose="02020603050405020304" pitchFamily="18" charset="0"/>
              </a:rPr>
              <a:t>Example Command: git checkout main switches to the main branch in the local repository.</a:t>
            </a:r>
          </a:p>
          <a:p>
            <a:pPr lvl="2"/>
            <a:r>
              <a:rPr lang="en-US" sz="1800" dirty="0">
                <a:latin typeface="Times New Roman" panose="02020603050405020304" pitchFamily="18" charset="0"/>
                <a:cs typeface="Times New Roman" panose="02020603050405020304" pitchFamily="18" charset="0"/>
              </a:rPr>
              <a:t>git merge: Combines changes from different branches in the local repository.</a:t>
            </a:r>
          </a:p>
          <a:p>
            <a:pPr lvl="2"/>
            <a:r>
              <a:rPr lang="en-US" sz="1800" dirty="0">
                <a:latin typeface="Times New Roman" panose="02020603050405020304" pitchFamily="18" charset="0"/>
                <a:cs typeface="Times New Roman" panose="02020603050405020304" pitchFamily="18" charset="0"/>
              </a:rPr>
              <a:t>Example Command: git merge feature-branch merges the feature-branch into your current branch (usually main).</a:t>
            </a:r>
          </a:p>
          <a:p>
            <a:pPr marL="342900" indent="-342900">
              <a:buFont typeface="+mj-lt"/>
              <a:buAutoNum type="arabicPeriod" startAt="3"/>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96127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1F8AFB-56FC-60EA-3679-1EDB1A5EBA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68269F-9D0D-F0E7-2452-DF11A79E2F81}"/>
              </a:ext>
            </a:extLst>
          </p:cNvPr>
          <p:cNvSpPr>
            <a:spLocks noGrp="1"/>
          </p:cNvSpPr>
          <p:nvPr>
            <p:ph type="title"/>
          </p:nvPr>
        </p:nvSpPr>
        <p:spPr>
          <a:xfrm>
            <a:off x="0" y="0"/>
            <a:ext cx="10515600" cy="551935"/>
          </a:xfrm>
        </p:spPr>
        <p:txBody>
          <a:bodyPr>
            <a:normAutofit fontScale="90000"/>
          </a:bodyPr>
          <a:lstStyle/>
          <a:p>
            <a:r>
              <a:rPr lang="en-US" sz="4000" dirty="0">
                <a:solidFill>
                  <a:srgbClr val="FF0000"/>
                </a:solidFill>
                <a:latin typeface="Times New Roman" panose="02020603050405020304" pitchFamily="18" charset="0"/>
                <a:cs typeface="Times New Roman" panose="02020603050405020304" pitchFamily="18" charset="0"/>
              </a:rPr>
              <a:t>Remote Section:</a:t>
            </a:r>
          </a:p>
        </p:txBody>
      </p:sp>
      <p:sp>
        <p:nvSpPr>
          <p:cNvPr id="3" name="Content Placeholder 2">
            <a:extLst>
              <a:ext uri="{FF2B5EF4-FFF2-40B4-BE49-F238E27FC236}">
                <a16:creationId xmlns:a16="http://schemas.microsoft.com/office/drawing/2014/main" id="{94D898DF-C425-B2C1-1BF7-C799032A8BD7}"/>
              </a:ext>
            </a:extLst>
          </p:cNvPr>
          <p:cNvSpPr>
            <a:spLocks noGrp="1"/>
          </p:cNvSpPr>
          <p:nvPr>
            <p:ph idx="1"/>
          </p:nvPr>
        </p:nvSpPr>
        <p:spPr>
          <a:xfrm>
            <a:off x="-91947" y="551935"/>
            <a:ext cx="12069763" cy="6203092"/>
          </a:xfrm>
        </p:spPr>
        <p:txBody>
          <a:bodyPr>
            <a:normAutofit/>
          </a:bodyPr>
          <a:lstStyle/>
          <a:p>
            <a:pPr marL="0" indent="0">
              <a:buNone/>
            </a:pPr>
            <a:r>
              <a:rPr lang="en-US" sz="1800" dirty="0">
                <a:latin typeface="Times New Roman" panose="02020603050405020304" pitchFamily="18" charset="0"/>
                <a:cs typeface="Times New Roman" panose="02020603050405020304" pitchFamily="18" charset="0"/>
              </a:rPr>
              <a:t>Remote Section: This section deals with the remote repository (e.g., GitHub, GitLab), which is hosted online and used for collaboration.</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Remote Repository:</a:t>
            </a:r>
          </a:p>
          <a:p>
            <a:pPr lvl="1"/>
            <a:r>
              <a:rPr lang="en-US" sz="1800" dirty="0">
                <a:latin typeface="Times New Roman" panose="02020603050405020304" pitchFamily="18" charset="0"/>
                <a:cs typeface="Times New Roman" panose="02020603050405020304" pitchFamily="18" charset="0"/>
              </a:rPr>
              <a:t>Definition: This is the Git repository hosted on a remote server (e.g., GitHub). It stores the official version of your project, making it accessible for collaboration.</a:t>
            </a:r>
          </a:p>
          <a:p>
            <a:pPr lvl="1"/>
            <a:r>
              <a:rPr lang="en-US" sz="1800" dirty="0">
                <a:latin typeface="Times New Roman" panose="02020603050405020304" pitchFamily="18" charset="0"/>
                <a:cs typeface="Times New Roman" panose="02020603050405020304" pitchFamily="18" charset="0"/>
              </a:rPr>
              <a:t>Key Action: Remote repositories are used for collaborating with others by pushing changes to the remote server or pulling updates from others.</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git push:</a:t>
            </a:r>
          </a:p>
          <a:p>
            <a:pPr lvl="1"/>
            <a:r>
              <a:rPr lang="en-US" sz="1800" dirty="0">
                <a:latin typeface="Times New Roman" panose="02020603050405020304" pitchFamily="18" charset="0"/>
                <a:cs typeface="Times New Roman" panose="02020603050405020304" pitchFamily="18" charset="0"/>
              </a:rPr>
              <a:t>Definition: The git push command sends your local commits from your local repository to the remote repository. It’s how you share your changes with others.</a:t>
            </a:r>
          </a:p>
          <a:p>
            <a:pPr lvl="1"/>
            <a:r>
              <a:rPr lang="en-US" sz="1800" dirty="0">
                <a:latin typeface="Times New Roman" panose="02020603050405020304" pitchFamily="18" charset="0"/>
                <a:cs typeface="Times New Roman" panose="02020603050405020304" pitchFamily="18" charset="0"/>
              </a:rPr>
              <a:t>Key Action: This is how you upload your work to a remote server (e.g., GitHub).</a:t>
            </a:r>
          </a:p>
          <a:p>
            <a:pPr lvl="1"/>
            <a:r>
              <a:rPr lang="en-US" sz="1800" dirty="0">
                <a:latin typeface="Times New Roman" panose="02020603050405020304" pitchFamily="18" charset="0"/>
                <a:cs typeface="Times New Roman" panose="02020603050405020304" pitchFamily="18" charset="0"/>
              </a:rPr>
              <a:t>Command:</a:t>
            </a:r>
          </a:p>
          <a:p>
            <a:pPr lvl="2"/>
            <a:r>
              <a:rPr lang="en-US" sz="1800" dirty="0">
                <a:latin typeface="Times New Roman" panose="02020603050405020304" pitchFamily="18" charset="0"/>
                <a:cs typeface="Times New Roman" panose="02020603050405020304" pitchFamily="18" charset="0"/>
              </a:rPr>
              <a:t>git push origin main: Pushes the local main branch to the origin remote (e.g., GitHub).</a:t>
            </a: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git pull:</a:t>
            </a:r>
          </a:p>
          <a:p>
            <a:pPr lvl="1"/>
            <a:r>
              <a:rPr lang="en-US" sz="1800" dirty="0">
                <a:latin typeface="Times New Roman" panose="02020603050405020304" pitchFamily="18" charset="0"/>
                <a:cs typeface="Times New Roman" panose="02020603050405020304" pitchFamily="18" charset="0"/>
              </a:rPr>
              <a:t>Definition: The git pull command fetches changes from the remote repository and merges them into your local repository. This is how you stay up-to-date with changes made by others.</a:t>
            </a:r>
          </a:p>
          <a:p>
            <a:pPr lvl="1"/>
            <a:r>
              <a:rPr lang="en-US" sz="1800" dirty="0">
                <a:latin typeface="Times New Roman" panose="02020603050405020304" pitchFamily="18" charset="0"/>
                <a:cs typeface="Times New Roman" panose="02020603050405020304" pitchFamily="18" charset="0"/>
              </a:rPr>
              <a:t>Key Action: You use git pull to get updates or changes made by collaborators in the remote repository.</a:t>
            </a:r>
          </a:p>
          <a:p>
            <a:pPr lvl="1"/>
            <a:r>
              <a:rPr lang="en-US" sz="1800" dirty="0">
                <a:latin typeface="Times New Roman" panose="02020603050405020304" pitchFamily="18" charset="0"/>
                <a:cs typeface="Times New Roman" panose="02020603050405020304" pitchFamily="18" charset="0"/>
              </a:rPr>
              <a:t>Command:</a:t>
            </a:r>
          </a:p>
          <a:p>
            <a:pPr lvl="2"/>
            <a:r>
              <a:rPr lang="en-US" sz="1800" dirty="0">
                <a:latin typeface="Times New Roman" panose="02020603050405020304" pitchFamily="18" charset="0"/>
                <a:cs typeface="Times New Roman" panose="02020603050405020304" pitchFamily="18" charset="0"/>
              </a:rPr>
              <a:t>git pull origin main: Pulls the latest changes from the main branch of the origin remote (e.g., GitHub) into your local repository.</a:t>
            </a:r>
          </a:p>
          <a:p>
            <a:pPr marL="342900" indent="-342900">
              <a:buFont typeface="+mj-lt"/>
              <a:buAutoNum type="arabicPeriod"/>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8103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47046-2012-480B-99A4-4C24D5DBAF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0275E4-BFC6-36E3-7D95-7D433680D70C}"/>
              </a:ext>
            </a:extLst>
          </p:cNvPr>
          <p:cNvSpPr>
            <a:spLocks noGrp="1"/>
          </p:cNvSpPr>
          <p:nvPr>
            <p:ph type="title"/>
          </p:nvPr>
        </p:nvSpPr>
        <p:spPr>
          <a:xfrm>
            <a:off x="0" y="0"/>
            <a:ext cx="10515600" cy="892175"/>
          </a:xfrm>
        </p:spPr>
        <p:txBody>
          <a:bodyPr>
            <a:normAutofit/>
          </a:bodyPr>
          <a:lstStyle/>
          <a:p>
            <a:r>
              <a:rPr lang="en-US" sz="4000" dirty="0">
                <a:solidFill>
                  <a:srgbClr val="FF0000"/>
                </a:solidFill>
                <a:latin typeface="Times New Roman" panose="02020603050405020304" pitchFamily="18" charset="0"/>
                <a:cs typeface="Times New Roman" panose="02020603050405020304" pitchFamily="18" charset="0"/>
              </a:rPr>
              <a:t>What is Version Control?</a:t>
            </a:r>
          </a:p>
        </p:txBody>
      </p:sp>
      <p:sp>
        <p:nvSpPr>
          <p:cNvPr id="3" name="Content Placeholder 2">
            <a:extLst>
              <a:ext uri="{FF2B5EF4-FFF2-40B4-BE49-F238E27FC236}">
                <a16:creationId xmlns:a16="http://schemas.microsoft.com/office/drawing/2014/main" id="{3CCA8C87-60D1-51B6-0275-D478C5B419C1}"/>
              </a:ext>
            </a:extLst>
          </p:cNvPr>
          <p:cNvSpPr>
            <a:spLocks noGrp="1"/>
          </p:cNvSpPr>
          <p:nvPr>
            <p:ph idx="1"/>
          </p:nvPr>
        </p:nvSpPr>
        <p:spPr>
          <a:xfrm>
            <a:off x="228600" y="892175"/>
            <a:ext cx="11830050" cy="5746749"/>
          </a:xfrm>
        </p:spPr>
        <p:txBody>
          <a:bodyPr>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dirty="0">
                <a:latin typeface="Times New Roman" panose="02020603050405020304" pitchFamily="18" charset="0"/>
                <a:cs typeface="Times New Roman" panose="02020603050405020304" pitchFamily="18" charset="0"/>
              </a:rPr>
              <a:t>Version control is a system that allows you to track changes made to files over time. It is commonly used in software development to manage and organize changes to source code, but it can also be applied to any type of file or document.</a:t>
            </a:r>
          </a:p>
          <a:p>
            <a:pPr marL="0" indent="0">
              <a:buNone/>
            </a:pPr>
            <a:r>
              <a:rPr lang="en-US" sz="2000" b="1" dirty="0">
                <a:latin typeface="Times New Roman" panose="02020603050405020304" pitchFamily="18" charset="0"/>
                <a:cs typeface="Times New Roman" panose="02020603050405020304" pitchFamily="18" charset="0"/>
              </a:rPr>
              <a:t>Key Concepts of Version Control</a:t>
            </a:r>
            <a:r>
              <a:rPr lang="en-US" sz="2000" dirty="0">
                <a:latin typeface="Times New Roman" panose="02020603050405020304" pitchFamily="18" charset="0"/>
                <a:cs typeface="Times New Roman" panose="02020603050405020304" pitchFamily="18" charset="0"/>
              </a:rPr>
              <a:t>:</a:t>
            </a:r>
          </a:p>
          <a:p>
            <a:pPr marL="457200" indent="-457200">
              <a:buFont typeface="+mj-lt"/>
              <a:buAutoNum type="arabicPeriod"/>
            </a:pPr>
            <a:r>
              <a:rPr lang="en-US" sz="1800" b="1" dirty="0">
                <a:latin typeface="Times New Roman" panose="02020603050405020304" pitchFamily="18" charset="0"/>
                <a:cs typeface="Times New Roman" panose="02020603050405020304" pitchFamily="18" charset="0"/>
              </a:rPr>
              <a:t>Tracking Changes:</a:t>
            </a:r>
          </a:p>
          <a:p>
            <a:pPr lvl="1"/>
            <a:r>
              <a:rPr lang="en-US" sz="1800" dirty="0">
                <a:latin typeface="Times New Roman" panose="02020603050405020304" pitchFamily="18" charset="0"/>
                <a:cs typeface="Times New Roman" panose="02020603050405020304" pitchFamily="18" charset="0"/>
              </a:rPr>
              <a:t>Version control keeps a record of every change made to a file or set of files. Each change is saved as a “version,” and you can refer to any past version of the file.</a:t>
            </a:r>
          </a:p>
          <a:p>
            <a:pPr marL="457200" indent="-457200">
              <a:buFont typeface="+mj-lt"/>
              <a:buAutoNum type="arabicPeriod"/>
            </a:pPr>
            <a:r>
              <a:rPr lang="en-US" sz="1800" b="1" dirty="0">
                <a:latin typeface="Times New Roman" panose="02020603050405020304" pitchFamily="18" charset="0"/>
                <a:cs typeface="Times New Roman" panose="02020603050405020304" pitchFamily="18" charset="0"/>
              </a:rPr>
              <a:t>Reverting Changes:</a:t>
            </a:r>
          </a:p>
          <a:p>
            <a:pPr lvl="1"/>
            <a:r>
              <a:rPr lang="en-US" sz="1800" dirty="0">
                <a:latin typeface="Times New Roman" panose="02020603050405020304" pitchFamily="18" charset="0"/>
                <a:cs typeface="Times New Roman" panose="02020603050405020304" pitchFamily="18" charset="0"/>
              </a:rPr>
              <a:t>If a change breaks something, version control allows you to revert to a previous version of the file, restoring it to a working state.</a:t>
            </a:r>
          </a:p>
          <a:p>
            <a:pPr marL="457200" indent="-457200">
              <a:buFont typeface="+mj-lt"/>
              <a:buAutoNum type="arabicPeriod"/>
            </a:pPr>
            <a:r>
              <a:rPr lang="en-US" sz="1800" b="1" dirty="0">
                <a:latin typeface="Times New Roman" panose="02020603050405020304" pitchFamily="18" charset="0"/>
                <a:cs typeface="Times New Roman" panose="02020603050405020304" pitchFamily="18" charset="0"/>
              </a:rPr>
              <a:t>Collaboration:</a:t>
            </a:r>
          </a:p>
          <a:p>
            <a:pPr lvl="1"/>
            <a:r>
              <a:rPr lang="en-US" sz="1800" dirty="0">
                <a:latin typeface="Times New Roman" panose="02020603050405020304" pitchFamily="18" charset="0"/>
                <a:cs typeface="Times New Roman" panose="02020603050405020304" pitchFamily="18" charset="0"/>
              </a:rPr>
              <a:t>Multiple people can work on the same project at the same time. Version control systems merge changes from different contributors without overwriting each other’s work.</a:t>
            </a:r>
          </a:p>
          <a:p>
            <a:pPr marL="457200" indent="-457200">
              <a:buFont typeface="+mj-lt"/>
              <a:buAutoNum type="arabicPeriod"/>
            </a:pPr>
            <a:r>
              <a:rPr lang="en-US" sz="1800" b="1" dirty="0">
                <a:latin typeface="Times New Roman" panose="02020603050405020304" pitchFamily="18" charset="0"/>
                <a:cs typeface="Times New Roman" panose="02020603050405020304" pitchFamily="18" charset="0"/>
              </a:rPr>
              <a:t>History and Audit Trail:</a:t>
            </a:r>
          </a:p>
          <a:p>
            <a:pPr lvl="1"/>
            <a:r>
              <a:rPr lang="en-US" sz="1800" dirty="0">
                <a:latin typeface="Times New Roman" panose="02020603050405020304" pitchFamily="18" charset="0"/>
                <a:cs typeface="Times New Roman" panose="02020603050405020304" pitchFamily="18" charset="0"/>
              </a:rPr>
              <a:t>Version control keeps a full history of the project, including who made each change, when, and why. This helps with auditing and tracking bugs or issues in the code.</a:t>
            </a:r>
          </a:p>
        </p:txBody>
      </p:sp>
    </p:spTree>
    <p:extLst>
      <p:ext uri="{BB962C8B-B14F-4D97-AF65-F5344CB8AC3E}">
        <p14:creationId xmlns:p14="http://schemas.microsoft.com/office/powerpoint/2010/main" val="19270837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AE29BA-3675-86B1-3E06-0879FE1AD3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4F3B1F-90FF-563E-6324-4DC54E6122A0}"/>
              </a:ext>
            </a:extLst>
          </p:cNvPr>
          <p:cNvSpPr>
            <a:spLocks noGrp="1"/>
          </p:cNvSpPr>
          <p:nvPr>
            <p:ph type="title"/>
          </p:nvPr>
        </p:nvSpPr>
        <p:spPr>
          <a:xfrm>
            <a:off x="0" y="0"/>
            <a:ext cx="10515600" cy="763587"/>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Summary of Workflow:</a:t>
            </a:r>
          </a:p>
        </p:txBody>
      </p:sp>
      <p:sp>
        <p:nvSpPr>
          <p:cNvPr id="3" name="Content Placeholder 2">
            <a:extLst>
              <a:ext uri="{FF2B5EF4-FFF2-40B4-BE49-F238E27FC236}">
                <a16:creationId xmlns:a16="http://schemas.microsoft.com/office/drawing/2014/main" id="{759D4EBF-502B-4C1C-86B9-FC58CC16092F}"/>
              </a:ext>
            </a:extLst>
          </p:cNvPr>
          <p:cNvSpPr>
            <a:spLocks noGrp="1"/>
          </p:cNvSpPr>
          <p:nvPr>
            <p:ph idx="1"/>
          </p:nvPr>
        </p:nvSpPr>
        <p:spPr>
          <a:xfrm>
            <a:off x="-91947" y="1062682"/>
            <a:ext cx="12069763" cy="5469924"/>
          </a:xfrm>
        </p:spPr>
        <p:txBody>
          <a:bodyPr>
            <a:normAutofit/>
          </a:bodyPr>
          <a:lstStyle/>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Working Directory → Staging Area → Local Repository:</a:t>
            </a:r>
          </a:p>
          <a:p>
            <a:pPr marL="0" indent="0">
              <a:buNone/>
            </a:pPr>
            <a:endParaRPr lang="en-US" sz="1800" dirty="0">
              <a:latin typeface="Times New Roman" panose="02020603050405020304" pitchFamily="18" charset="0"/>
              <a:cs typeface="Times New Roman" panose="02020603050405020304" pitchFamily="18" charset="0"/>
            </a:endParaRPr>
          </a:p>
          <a:p>
            <a:pPr lvl="1"/>
            <a:r>
              <a:rPr lang="en-US" sz="1800" dirty="0">
                <a:latin typeface="Times New Roman" panose="02020603050405020304" pitchFamily="18" charset="0"/>
                <a:cs typeface="Times New Roman" panose="02020603050405020304" pitchFamily="18" charset="0"/>
              </a:rPr>
              <a:t>You make changes to files in your working directory.</a:t>
            </a:r>
          </a:p>
          <a:p>
            <a:pPr lvl="1"/>
            <a:r>
              <a:rPr lang="en-US" sz="1800" dirty="0">
                <a:latin typeface="Times New Roman" panose="02020603050405020304" pitchFamily="18" charset="0"/>
                <a:cs typeface="Times New Roman" panose="02020603050405020304" pitchFamily="18" charset="0"/>
              </a:rPr>
              <a:t>Then, you add those changes to the staging area using git add.</a:t>
            </a:r>
          </a:p>
          <a:p>
            <a:pPr lvl="1"/>
            <a:r>
              <a:rPr lang="en-US" sz="1800" dirty="0">
                <a:latin typeface="Times New Roman" panose="02020603050405020304" pitchFamily="18" charset="0"/>
                <a:cs typeface="Times New Roman" panose="02020603050405020304" pitchFamily="18" charset="0"/>
              </a:rPr>
              <a:t>After reviewing, you commit the changes to the local repository using git commit.</a:t>
            </a:r>
          </a:p>
          <a:p>
            <a:pPr marL="457200" lvl="1" indent="0">
              <a:buNone/>
            </a:pPr>
            <a:endParaRPr lang="en-US" sz="18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1800" dirty="0">
                <a:latin typeface="Times New Roman" panose="02020603050405020304" pitchFamily="18" charset="0"/>
                <a:cs typeface="Times New Roman" panose="02020603050405020304" pitchFamily="18" charset="0"/>
              </a:rPr>
              <a:t>Local Repository → Remote Repository:</a:t>
            </a:r>
          </a:p>
          <a:p>
            <a:pPr marL="0" indent="0">
              <a:buNone/>
            </a:pPr>
            <a:endParaRPr lang="en-US" sz="1800" dirty="0">
              <a:latin typeface="Times New Roman" panose="02020603050405020304" pitchFamily="18" charset="0"/>
              <a:cs typeface="Times New Roman" panose="02020603050405020304" pitchFamily="18" charset="0"/>
            </a:endParaRPr>
          </a:p>
          <a:p>
            <a:pPr lvl="1"/>
            <a:r>
              <a:rPr lang="en-US" sz="1800" dirty="0">
                <a:latin typeface="Times New Roman" panose="02020603050405020304" pitchFamily="18" charset="0"/>
                <a:cs typeface="Times New Roman" panose="02020603050405020304" pitchFamily="18" charset="0"/>
              </a:rPr>
              <a:t>When you're ready to share your work, you use git push to send your local commits to the remote repository.</a:t>
            </a:r>
          </a:p>
          <a:p>
            <a:pPr lvl="1"/>
            <a:r>
              <a:rPr lang="en-US" sz="1800" dirty="0">
                <a:latin typeface="Times New Roman" panose="02020603050405020304" pitchFamily="18" charset="0"/>
                <a:cs typeface="Times New Roman" panose="02020603050405020304" pitchFamily="18" charset="0"/>
              </a:rPr>
              <a:t>When working with a team, you will often need to run git pull to get the latest changes from the remote repository and merge them into your local repository.</a:t>
            </a:r>
          </a:p>
        </p:txBody>
      </p:sp>
    </p:spTree>
    <p:extLst>
      <p:ext uri="{BB962C8B-B14F-4D97-AF65-F5344CB8AC3E}">
        <p14:creationId xmlns:p14="http://schemas.microsoft.com/office/powerpoint/2010/main" val="7613818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3BAB4B-1113-51DE-572F-6EBACEC48C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85D44F-75BB-988B-5058-BE2685F03443}"/>
              </a:ext>
            </a:extLst>
          </p:cNvPr>
          <p:cNvSpPr>
            <a:spLocks noGrp="1"/>
          </p:cNvSpPr>
          <p:nvPr>
            <p:ph type="title"/>
          </p:nvPr>
        </p:nvSpPr>
        <p:spPr>
          <a:xfrm>
            <a:off x="0" y="0"/>
            <a:ext cx="10515600" cy="763587"/>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Commands Summary </a:t>
            </a:r>
          </a:p>
        </p:txBody>
      </p:sp>
      <p:sp>
        <p:nvSpPr>
          <p:cNvPr id="3" name="Content Placeholder 2">
            <a:extLst>
              <a:ext uri="{FF2B5EF4-FFF2-40B4-BE49-F238E27FC236}">
                <a16:creationId xmlns:a16="http://schemas.microsoft.com/office/drawing/2014/main" id="{5B5E02C2-3EF3-7582-A768-FD4B918F2584}"/>
              </a:ext>
            </a:extLst>
          </p:cNvPr>
          <p:cNvSpPr>
            <a:spLocks noGrp="1"/>
          </p:cNvSpPr>
          <p:nvPr>
            <p:ph idx="1"/>
          </p:nvPr>
        </p:nvSpPr>
        <p:spPr>
          <a:xfrm>
            <a:off x="-91947" y="1062682"/>
            <a:ext cx="12069763" cy="5469924"/>
          </a:xfrm>
        </p:spPr>
        <p:txBody>
          <a:bodyPr>
            <a:normAutofit/>
          </a:bodyPr>
          <a:lstStyle/>
          <a:p>
            <a:r>
              <a:rPr lang="en-US" sz="1800" dirty="0">
                <a:latin typeface="Times New Roman" panose="02020603050405020304" pitchFamily="18" charset="0"/>
                <a:cs typeface="Times New Roman" panose="02020603050405020304" pitchFamily="18" charset="0"/>
              </a:rPr>
              <a:t>git add: Stages changes (Working Directory → Staging Area).</a:t>
            </a:r>
          </a:p>
          <a:p>
            <a:r>
              <a:rPr lang="en-US" sz="1800" dirty="0">
                <a:latin typeface="Times New Roman" panose="02020603050405020304" pitchFamily="18" charset="0"/>
                <a:cs typeface="Times New Roman" panose="02020603050405020304" pitchFamily="18" charset="0"/>
              </a:rPr>
              <a:t>git commit: Commits changes to the local repository (Staging Area → Local Repository).</a:t>
            </a:r>
          </a:p>
          <a:p>
            <a:r>
              <a:rPr lang="en-US" sz="1800" dirty="0">
                <a:latin typeface="Times New Roman" panose="02020603050405020304" pitchFamily="18" charset="0"/>
                <a:cs typeface="Times New Roman" panose="02020603050405020304" pitchFamily="18" charset="0"/>
              </a:rPr>
              <a:t>git push: Pushes commits to the remote repository (Local Repository → Remote Repository).</a:t>
            </a:r>
          </a:p>
          <a:p>
            <a:r>
              <a:rPr lang="en-US" sz="1800" dirty="0">
                <a:latin typeface="Times New Roman" panose="02020603050405020304" pitchFamily="18" charset="0"/>
                <a:cs typeface="Times New Roman" panose="02020603050405020304" pitchFamily="18" charset="0"/>
              </a:rPr>
              <a:t>git pull: Fetches and merges changes from the remote repository to the local repository (Remote Repository → Local Repository).</a:t>
            </a:r>
          </a:p>
          <a:p>
            <a:r>
              <a:rPr lang="en-US" sz="1800" dirty="0">
                <a:latin typeface="Times New Roman" panose="02020603050405020304" pitchFamily="18" charset="0"/>
                <a:cs typeface="Times New Roman" panose="02020603050405020304" pitchFamily="18" charset="0"/>
              </a:rPr>
              <a:t>git checkout: Switches between branches (Local Repository).</a:t>
            </a:r>
          </a:p>
          <a:p>
            <a:r>
              <a:rPr lang="en-US" sz="1800" dirty="0">
                <a:latin typeface="Times New Roman" panose="02020603050405020304" pitchFamily="18" charset="0"/>
                <a:cs typeface="Times New Roman" panose="02020603050405020304" pitchFamily="18" charset="0"/>
              </a:rPr>
              <a:t>git merge: Merges different branches in the local repository (Local Repository).</a:t>
            </a: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21238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6D485A7-52DB-CE8E-7BEB-74363D412C10}"/>
              </a:ext>
            </a:extLst>
          </p:cNvPr>
          <p:cNvPicPr>
            <a:picLocks noChangeAspect="1"/>
          </p:cNvPicPr>
          <p:nvPr/>
        </p:nvPicPr>
        <p:blipFill>
          <a:blip r:embed="rId2"/>
          <a:stretch>
            <a:fillRect/>
          </a:stretch>
        </p:blipFill>
        <p:spPr>
          <a:xfrm>
            <a:off x="2639326" y="0"/>
            <a:ext cx="6913347" cy="6858000"/>
          </a:xfrm>
          <a:prstGeom prst="rect">
            <a:avLst/>
          </a:prstGeom>
        </p:spPr>
      </p:pic>
    </p:spTree>
    <p:extLst>
      <p:ext uri="{BB962C8B-B14F-4D97-AF65-F5344CB8AC3E}">
        <p14:creationId xmlns:p14="http://schemas.microsoft.com/office/powerpoint/2010/main" val="3803627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4109B7-7B59-43D8-4DF1-33BE6FF8A0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58EE8E-0EBE-7130-61BD-6041BC50DF14}"/>
              </a:ext>
            </a:extLst>
          </p:cNvPr>
          <p:cNvSpPr>
            <a:spLocks noGrp="1"/>
          </p:cNvSpPr>
          <p:nvPr>
            <p:ph type="title"/>
          </p:nvPr>
        </p:nvSpPr>
        <p:spPr>
          <a:xfrm>
            <a:off x="0" y="0"/>
            <a:ext cx="10515600" cy="892175"/>
          </a:xfrm>
        </p:spPr>
        <p:txBody>
          <a:bodyPr>
            <a:normAutofit/>
          </a:bodyPr>
          <a:lstStyle/>
          <a:p>
            <a:r>
              <a:rPr lang="en-US" sz="4000" dirty="0">
                <a:solidFill>
                  <a:srgbClr val="FF0000"/>
                </a:solidFill>
                <a:latin typeface="Times New Roman" panose="02020603050405020304" pitchFamily="18" charset="0"/>
                <a:cs typeface="Times New Roman" panose="02020603050405020304" pitchFamily="18" charset="0"/>
              </a:rPr>
              <a:t>Types of Version Control Systems:</a:t>
            </a:r>
          </a:p>
        </p:txBody>
      </p:sp>
      <p:sp>
        <p:nvSpPr>
          <p:cNvPr id="3" name="Content Placeholder 2">
            <a:extLst>
              <a:ext uri="{FF2B5EF4-FFF2-40B4-BE49-F238E27FC236}">
                <a16:creationId xmlns:a16="http://schemas.microsoft.com/office/drawing/2014/main" id="{73887ABC-C2A6-6260-424E-2B5A811A8665}"/>
              </a:ext>
            </a:extLst>
          </p:cNvPr>
          <p:cNvSpPr>
            <a:spLocks noGrp="1"/>
          </p:cNvSpPr>
          <p:nvPr>
            <p:ph idx="1"/>
          </p:nvPr>
        </p:nvSpPr>
        <p:spPr>
          <a:xfrm>
            <a:off x="228600" y="892175"/>
            <a:ext cx="11830050" cy="5746749"/>
          </a:xfrm>
        </p:spPr>
        <p:txBody>
          <a:bodyPr>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Local Version Control:</a:t>
            </a:r>
          </a:p>
          <a:p>
            <a:pPr lvl="1"/>
            <a:r>
              <a:rPr lang="en-US" sz="2000" dirty="0">
                <a:latin typeface="Times New Roman" panose="02020603050405020304" pitchFamily="18" charset="0"/>
                <a:cs typeface="Times New Roman" panose="02020603050405020304" pitchFamily="18" charset="0"/>
              </a:rPr>
              <a:t>In a local version control system, each user keeps their own version of the repository on their computer. Changes are tracked, but collaboration is limited.</a:t>
            </a:r>
          </a:p>
          <a:p>
            <a:pPr marL="457200" indent="-457200">
              <a:buFont typeface="+mj-lt"/>
              <a:buAutoNum type="arabicPeriod"/>
            </a:pPr>
            <a:r>
              <a:rPr lang="en-US" sz="2000" b="1" dirty="0">
                <a:latin typeface="Times New Roman" panose="02020603050405020304" pitchFamily="18" charset="0"/>
                <a:cs typeface="Times New Roman" panose="02020603050405020304" pitchFamily="18" charset="0"/>
              </a:rPr>
              <a:t>Centralized Version Control:</a:t>
            </a:r>
          </a:p>
          <a:p>
            <a:pPr lvl="1"/>
            <a:r>
              <a:rPr lang="en-US" sz="2000" dirty="0">
                <a:latin typeface="Times New Roman" panose="02020603050405020304" pitchFamily="18" charset="0"/>
                <a:cs typeface="Times New Roman" panose="02020603050405020304" pitchFamily="18" charset="0"/>
              </a:rPr>
              <a:t>A centralized version control system (CVCS) stores a central repository. Everyone works on their own copy, but they push and pull updates to and from the central server. Tools like Subversion (SVN) and CVS are examples.</a:t>
            </a:r>
          </a:p>
          <a:p>
            <a:pPr marL="457200" indent="-457200">
              <a:buFont typeface="+mj-lt"/>
              <a:buAutoNum type="arabicPeriod"/>
            </a:pPr>
            <a:r>
              <a:rPr lang="en-US" sz="2000" b="1" dirty="0">
                <a:latin typeface="Times New Roman" panose="02020603050405020304" pitchFamily="18" charset="0"/>
                <a:cs typeface="Times New Roman" panose="02020603050405020304" pitchFamily="18" charset="0"/>
              </a:rPr>
              <a:t>Distributed Version Control:</a:t>
            </a:r>
          </a:p>
          <a:p>
            <a:pPr lvl="1"/>
            <a:r>
              <a:rPr lang="en-US" sz="2000" dirty="0">
                <a:latin typeface="Times New Roman" panose="02020603050405020304" pitchFamily="18" charset="0"/>
                <a:cs typeface="Times New Roman" panose="02020603050405020304" pitchFamily="18" charset="0"/>
              </a:rPr>
              <a:t>A distributed version control system (DVCS) like Git allows each user to have a full copy of the repository, including its history. Users can work offline and sync changes later. Git is an example of a distributed version control system, which is why it's so powerful for collaboration in modern software development.</a:t>
            </a:r>
          </a:p>
          <a:p>
            <a:pPr marL="0" indent="0">
              <a:buNone/>
            </a:pP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0425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BEBC7-DE52-924B-BCE3-5C152DFF22F2}"/>
              </a:ext>
            </a:extLst>
          </p:cNvPr>
          <p:cNvSpPr>
            <a:spLocks noGrp="1"/>
          </p:cNvSpPr>
          <p:nvPr>
            <p:ph type="title"/>
          </p:nvPr>
        </p:nvSpPr>
        <p:spPr>
          <a:xfrm>
            <a:off x="95250" y="3772"/>
            <a:ext cx="10515600" cy="777875"/>
          </a:xfrm>
        </p:spPr>
        <p:txBody>
          <a:bodyPr>
            <a:normAutofit/>
          </a:bodyPr>
          <a:lstStyle/>
          <a:p>
            <a:r>
              <a:rPr lang="en-US" sz="4000" dirty="0">
                <a:solidFill>
                  <a:srgbClr val="FF0000"/>
                </a:solidFill>
                <a:latin typeface="Times New Roman" panose="02020603050405020304" pitchFamily="18" charset="0"/>
                <a:cs typeface="Times New Roman" panose="02020603050405020304" pitchFamily="18" charset="0"/>
              </a:rPr>
              <a:t>Types of VCS</a:t>
            </a:r>
          </a:p>
        </p:txBody>
      </p:sp>
      <p:sp>
        <p:nvSpPr>
          <p:cNvPr id="3" name="Content Placeholder 2">
            <a:extLst>
              <a:ext uri="{FF2B5EF4-FFF2-40B4-BE49-F238E27FC236}">
                <a16:creationId xmlns:a16="http://schemas.microsoft.com/office/drawing/2014/main" id="{27C723BA-D627-5F43-B59C-64C8D61BBDEB}"/>
              </a:ext>
            </a:extLst>
          </p:cNvPr>
          <p:cNvSpPr>
            <a:spLocks noGrp="1"/>
          </p:cNvSpPr>
          <p:nvPr>
            <p:ph idx="1"/>
          </p:nvPr>
        </p:nvSpPr>
        <p:spPr>
          <a:xfrm>
            <a:off x="581025" y="1130300"/>
            <a:ext cx="10515600" cy="4351338"/>
          </a:xfrm>
        </p:spPr>
        <p:txBody>
          <a:bodyPr/>
          <a:lstStyle/>
          <a:p>
            <a:pPr marL="0" indent="0">
              <a:buNone/>
            </a:pPr>
            <a:r>
              <a:rPr lang="en-IN" b="1" dirty="0"/>
              <a:t>                              	</a:t>
            </a:r>
            <a:r>
              <a:rPr lang="en-IN" sz="4000" dirty="0">
                <a:solidFill>
                  <a:srgbClr val="FF0000"/>
                </a:solidFill>
                <a:latin typeface="Times New Roman" panose="02020603050405020304" pitchFamily="18" charset="0"/>
                <a:ea typeface="+mj-ea"/>
                <a:cs typeface="Times New Roman" panose="02020603050405020304" pitchFamily="18" charset="0"/>
              </a:rPr>
              <a:t>CVCS                            DVCS</a:t>
            </a:r>
          </a:p>
          <a:p>
            <a:pPr marL="0" indent="0">
              <a:buNone/>
            </a:pPr>
            <a:endParaRPr lang="en-IN" b="1" dirty="0"/>
          </a:p>
        </p:txBody>
      </p:sp>
      <p:pic>
        <p:nvPicPr>
          <p:cNvPr id="9" name="Picture 8">
            <a:extLst>
              <a:ext uri="{FF2B5EF4-FFF2-40B4-BE49-F238E27FC236}">
                <a16:creationId xmlns:a16="http://schemas.microsoft.com/office/drawing/2014/main" id="{4CEB4149-0B5C-5C4D-B380-9B01C3D19271}"/>
              </a:ext>
            </a:extLst>
          </p:cNvPr>
          <p:cNvPicPr>
            <a:picLocks noChangeAspect="1"/>
          </p:cNvPicPr>
          <p:nvPr/>
        </p:nvPicPr>
        <p:blipFill>
          <a:blip r:embed="rId2"/>
          <a:stretch>
            <a:fillRect/>
          </a:stretch>
        </p:blipFill>
        <p:spPr>
          <a:xfrm>
            <a:off x="6677676" y="2151866"/>
            <a:ext cx="4544507" cy="2924362"/>
          </a:xfrm>
          <a:prstGeom prst="rect">
            <a:avLst/>
          </a:prstGeom>
        </p:spPr>
      </p:pic>
      <p:pic>
        <p:nvPicPr>
          <p:cNvPr id="11" name="Picture 10">
            <a:extLst>
              <a:ext uri="{FF2B5EF4-FFF2-40B4-BE49-F238E27FC236}">
                <a16:creationId xmlns:a16="http://schemas.microsoft.com/office/drawing/2014/main" id="{4FF7ECFA-9BE9-D042-B310-8E1A6966FD37}"/>
              </a:ext>
            </a:extLst>
          </p:cNvPr>
          <p:cNvPicPr>
            <a:picLocks noChangeAspect="1"/>
          </p:cNvPicPr>
          <p:nvPr/>
        </p:nvPicPr>
        <p:blipFill>
          <a:blip r:embed="rId3"/>
          <a:stretch>
            <a:fillRect/>
          </a:stretch>
        </p:blipFill>
        <p:spPr>
          <a:xfrm>
            <a:off x="1506071" y="2151866"/>
            <a:ext cx="4794930" cy="2924362"/>
          </a:xfrm>
          <a:prstGeom prst="rect">
            <a:avLst/>
          </a:prstGeom>
        </p:spPr>
      </p:pic>
    </p:spTree>
    <p:extLst>
      <p:ext uri="{BB962C8B-B14F-4D97-AF65-F5344CB8AC3E}">
        <p14:creationId xmlns:p14="http://schemas.microsoft.com/office/powerpoint/2010/main" val="3592886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FA17C-4D4B-9641-B03E-C43E3BFFCA86}"/>
              </a:ext>
            </a:extLst>
          </p:cNvPr>
          <p:cNvSpPr>
            <a:spLocks noGrp="1"/>
          </p:cNvSpPr>
          <p:nvPr>
            <p:ph type="title"/>
          </p:nvPr>
        </p:nvSpPr>
        <p:spPr>
          <a:xfrm>
            <a:off x="0" y="0"/>
            <a:ext cx="10515600" cy="892175"/>
          </a:xfrm>
        </p:spPr>
        <p:txBody>
          <a:bodyPr>
            <a:normAutofit/>
          </a:bodyPr>
          <a:lstStyle/>
          <a:p>
            <a:r>
              <a:rPr lang="en-US" sz="4000" dirty="0">
                <a:solidFill>
                  <a:srgbClr val="FF0000"/>
                </a:solidFill>
                <a:latin typeface="Times New Roman" panose="02020603050405020304" pitchFamily="18" charset="0"/>
                <a:cs typeface="Times New Roman" panose="02020603050405020304" pitchFamily="18" charset="0"/>
              </a:rPr>
              <a:t>Benefits of Version Control:</a:t>
            </a:r>
          </a:p>
        </p:txBody>
      </p:sp>
      <p:sp>
        <p:nvSpPr>
          <p:cNvPr id="3" name="Content Placeholder 2">
            <a:extLst>
              <a:ext uri="{FF2B5EF4-FFF2-40B4-BE49-F238E27FC236}">
                <a16:creationId xmlns:a16="http://schemas.microsoft.com/office/drawing/2014/main" id="{65D21C43-F088-A84C-93BC-EEBE822E83C8}"/>
              </a:ext>
            </a:extLst>
          </p:cNvPr>
          <p:cNvSpPr>
            <a:spLocks noGrp="1"/>
          </p:cNvSpPr>
          <p:nvPr>
            <p:ph idx="1"/>
          </p:nvPr>
        </p:nvSpPr>
        <p:spPr>
          <a:xfrm>
            <a:off x="228600" y="1035049"/>
            <a:ext cx="11830050" cy="5603875"/>
          </a:xfrm>
        </p:spPr>
        <p:txBody>
          <a:bodyPr>
            <a:normAutofit/>
          </a:bodyPr>
          <a:lstStyle/>
          <a:p>
            <a:r>
              <a:rPr lang="en-US" sz="2000" b="1" dirty="0">
                <a:latin typeface="Times New Roman" panose="02020603050405020304" pitchFamily="18" charset="0"/>
                <a:cs typeface="Times New Roman" panose="02020603050405020304" pitchFamily="18" charset="0"/>
              </a:rPr>
              <a:t>Track Changes: </a:t>
            </a:r>
            <a:r>
              <a:rPr lang="en-US" sz="2000" dirty="0">
                <a:latin typeface="Times New Roman" panose="02020603050405020304" pitchFamily="18" charset="0"/>
                <a:cs typeface="Times New Roman" panose="02020603050405020304" pitchFamily="18" charset="0"/>
              </a:rPr>
              <a:t>See who made changes and when.</a:t>
            </a:r>
          </a:p>
          <a:p>
            <a:r>
              <a:rPr lang="en-US" sz="2000" b="1" dirty="0">
                <a:latin typeface="Times New Roman" panose="02020603050405020304" pitchFamily="18" charset="0"/>
                <a:cs typeface="Times New Roman" panose="02020603050405020304" pitchFamily="18" charset="0"/>
              </a:rPr>
              <a:t>Collaborate Effectively: </a:t>
            </a:r>
            <a:r>
              <a:rPr lang="en-US" sz="2000" dirty="0">
                <a:latin typeface="Times New Roman" panose="02020603050405020304" pitchFamily="18" charset="0"/>
                <a:cs typeface="Times New Roman" panose="02020603050405020304" pitchFamily="18" charset="0"/>
              </a:rPr>
              <a:t>Multiple developers can work on the same code without interfering with each other’s work.</a:t>
            </a:r>
          </a:p>
          <a:p>
            <a:r>
              <a:rPr lang="en-US" sz="2000" b="1" dirty="0">
                <a:latin typeface="Times New Roman" panose="02020603050405020304" pitchFamily="18" charset="0"/>
                <a:cs typeface="Times New Roman" panose="02020603050405020304" pitchFamily="18" charset="0"/>
              </a:rPr>
              <a:t>Branching and Merging: </a:t>
            </a:r>
            <a:r>
              <a:rPr lang="en-US" sz="2000" dirty="0">
                <a:latin typeface="Times New Roman" panose="02020603050405020304" pitchFamily="18" charset="0"/>
                <a:cs typeface="Times New Roman" panose="02020603050405020304" pitchFamily="18" charset="0"/>
              </a:rPr>
              <a:t>Experiment with new features by creating branches, and merge them when ready.</a:t>
            </a:r>
          </a:p>
          <a:p>
            <a:r>
              <a:rPr lang="en-US" sz="2000" b="1" dirty="0">
                <a:latin typeface="Times New Roman" panose="02020603050405020304" pitchFamily="18" charset="0"/>
                <a:cs typeface="Times New Roman" panose="02020603050405020304" pitchFamily="18" charset="0"/>
              </a:rPr>
              <a:t>Backup and Restore: </a:t>
            </a:r>
            <a:r>
              <a:rPr lang="en-US" sz="2000" dirty="0">
                <a:latin typeface="Times New Roman" panose="02020603050405020304" pitchFamily="18" charset="0"/>
                <a:cs typeface="Times New Roman" panose="02020603050405020304" pitchFamily="18" charset="0"/>
              </a:rPr>
              <a:t>If something breaks, you can always revert to a previous version.</a:t>
            </a:r>
          </a:p>
          <a:p>
            <a:r>
              <a:rPr lang="en-US" sz="2000" b="1" dirty="0">
                <a:latin typeface="Times New Roman" panose="02020603050405020304" pitchFamily="18" charset="0"/>
                <a:cs typeface="Times New Roman" panose="02020603050405020304" pitchFamily="18" charset="0"/>
              </a:rPr>
              <a:t>Audit Trail: </a:t>
            </a:r>
            <a:r>
              <a:rPr lang="en-US" sz="2000" dirty="0">
                <a:latin typeface="Times New Roman" panose="02020603050405020304" pitchFamily="18" charset="0"/>
                <a:cs typeface="Times New Roman" panose="02020603050405020304" pitchFamily="18" charset="0"/>
              </a:rPr>
              <a:t>Keep a history of all changes, which is valuable for debugging, collaboration, and accountability.</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2000" b="1" dirty="0">
                <a:latin typeface="Times New Roman" panose="02020603050405020304" pitchFamily="18" charset="0"/>
                <a:cs typeface="Times New Roman" panose="02020603050405020304" pitchFamily="18" charset="0"/>
              </a:rPr>
              <a:t>Conclusion:</a:t>
            </a:r>
          </a:p>
          <a:p>
            <a:pPr lvl="1"/>
            <a:r>
              <a:rPr lang="en-US" sz="2000" dirty="0">
                <a:latin typeface="Times New Roman" panose="02020603050405020304" pitchFamily="18" charset="0"/>
                <a:cs typeface="Times New Roman" panose="02020603050405020304" pitchFamily="18" charset="0"/>
              </a:rPr>
              <a:t>Version control is an essential practice in modern software development. It provides a systematic way to manage code changes, enabling collaboration, transparency, and safety in the development process.</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3214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9E1EE9-312D-161B-ACF4-81C69A5D84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B6A461-1540-44F1-97E5-0861226DFE74}"/>
              </a:ext>
            </a:extLst>
          </p:cNvPr>
          <p:cNvSpPr>
            <a:spLocks noGrp="1"/>
          </p:cNvSpPr>
          <p:nvPr>
            <p:ph type="ctrTitle"/>
          </p:nvPr>
        </p:nvSpPr>
        <p:spPr>
          <a:xfrm>
            <a:off x="1524000" y="2333625"/>
            <a:ext cx="9144000" cy="1176338"/>
          </a:xfrm>
        </p:spPr>
        <p:txBody>
          <a:bodyPr>
            <a:normAutofit/>
          </a:bodyPr>
          <a:lstStyle/>
          <a:p>
            <a:r>
              <a:rPr lang="en-US" dirty="0">
                <a:solidFill>
                  <a:srgbClr val="FF0000"/>
                </a:solidFill>
                <a:latin typeface="Times New Roman" panose="02020603050405020304" pitchFamily="18" charset="0"/>
                <a:cs typeface="Times New Roman" panose="02020603050405020304" pitchFamily="18" charset="0"/>
              </a:rPr>
              <a:t>Key Git Concepts</a:t>
            </a:r>
          </a:p>
        </p:txBody>
      </p:sp>
    </p:spTree>
    <p:extLst>
      <p:ext uri="{BB962C8B-B14F-4D97-AF65-F5344CB8AC3E}">
        <p14:creationId xmlns:p14="http://schemas.microsoft.com/office/powerpoint/2010/main" val="4106521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4F9D2-A50A-DF4B-AEB1-B460792774AE}"/>
              </a:ext>
            </a:extLst>
          </p:cNvPr>
          <p:cNvSpPr>
            <a:spLocks noGrp="1"/>
          </p:cNvSpPr>
          <p:nvPr>
            <p:ph type="title"/>
          </p:nvPr>
        </p:nvSpPr>
        <p:spPr>
          <a:xfrm>
            <a:off x="114300" y="69851"/>
            <a:ext cx="10515600" cy="730250"/>
          </a:xfrm>
        </p:spPr>
        <p:txBody>
          <a:bodyPr>
            <a:normAutofit/>
          </a:bodyPr>
          <a:lstStyle/>
          <a:p>
            <a:r>
              <a:rPr lang="en-US" sz="4000" dirty="0">
                <a:solidFill>
                  <a:srgbClr val="FF0000"/>
                </a:solidFill>
                <a:latin typeface="Times New Roman" panose="02020603050405020304" pitchFamily="18" charset="0"/>
                <a:cs typeface="Times New Roman" panose="02020603050405020304" pitchFamily="18" charset="0"/>
              </a:rPr>
              <a:t>Key Git Concepts</a:t>
            </a:r>
          </a:p>
        </p:txBody>
      </p:sp>
      <p:sp>
        <p:nvSpPr>
          <p:cNvPr id="3" name="Content Placeholder 2">
            <a:extLst>
              <a:ext uri="{FF2B5EF4-FFF2-40B4-BE49-F238E27FC236}">
                <a16:creationId xmlns:a16="http://schemas.microsoft.com/office/drawing/2014/main" id="{D88FF281-32DF-9C40-B6D9-AD6663CD05F3}"/>
              </a:ext>
            </a:extLst>
          </p:cNvPr>
          <p:cNvSpPr>
            <a:spLocks noGrp="1"/>
          </p:cNvSpPr>
          <p:nvPr>
            <p:ph idx="1"/>
          </p:nvPr>
        </p:nvSpPr>
        <p:spPr>
          <a:xfrm>
            <a:off x="238124" y="1044575"/>
            <a:ext cx="11467843" cy="5586884"/>
          </a:xfrm>
        </p:spPr>
        <p:txBody>
          <a:bodyPr>
            <a:normAutofit/>
          </a:bodyPr>
          <a:lstStyle/>
          <a:p>
            <a:r>
              <a:rPr lang="en-US" sz="2000" b="1" dirty="0">
                <a:latin typeface="Times New Roman" panose="02020603050405020304" pitchFamily="18" charset="0"/>
                <a:cs typeface="Times New Roman" panose="02020603050405020304" pitchFamily="18" charset="0"/>
              </a:rPr>
              <a:t>Repository: </a:t>
            </a:r>
            <a:r>
              <a:rPr lang="en-US" sz="2000" dirty="0">
                <a:latin typeface="Times New Roman" panose="02020603050405020304" pitchFamily="18" charset="0"/>
                <a:cs typeface="Times New Roman" panose="02020603050405020304" pitchFamily="18" charset="0"/>
              </a:rPr>
              <a:t>A directory that contains your project files and tracks their history. There are two types of repositories in Git:</a:t>
            </a:r>
          </a:p>
          <a:p>
            <a:pPr lvl="1"/>
            <a:r>
              <a:rPr lang="en-US" sz="2000" dirty="0">
                <a:latin typeface="Times New Roman" panose="02020603050405020304" pitchFamily="18" charset="0"/>
                <a:cs typeface="Times New Roman" panose="02020603050405020304" pitchFamily="18" charset="0"/>
              </a:rPr>
              <a:t>Local repository: Stored on your local machine, where you do your work.</a:t>
            </a:r>
          </a:p>
          <a:p>
            <a:pPr lvl="1"/>
            <a:r>
              <a:rPr lang="en-US" sz="2000" dirty="0">
                <a:latin typeface="Times New Roman" panose="02020603050405020304" pitchFamily="18" charset="0"/>
                <a:cs typeface="Times New Roman" panose="02020603050405020304" pitchFamily="18" charset="0"/>
              </a:rPr>
              <a:t>Remote repository: Stored on a server (like GitHub) for sharing with others.</a:t>
            </a:r>
          </a:p>
          <a:p>
            <a:r>
              <a:rPr lang="en-US" sz="2000" b="1" dirty="0">
                <a:latin typeface="Times New Roman" panose="02020603050405020304" pitchFamily="18" charset="0"/>
                <a:cs typeface="Times New Roman" panose="02020603050405020304" pitchFamily="18" charset="0"/>
              </a:rPr>
              <a:t>Commit: </a:t>
            </a:r>
            <a:r>
              <a:rPr lang="en-US" sz="2000" dirty="0">
                <a:latin typeface="Times New Roman" panose="02020603050405020304" pitchFamily="18" charset="0"/>
                <a:cs typeface="Times New Roman" panose="02020603050405020304" pitchFamily="18" charset="0"/>
              </a:rPr>
              <a:t>A snapshot of your changes. Every time you commit, Git records a version of your project at that point in time.</a:t>
            </a:r>
          </a:p>
          <a:p>
            <a:r>
              <a:rPr lang="en-US" sz="2000" b="1" dirty="0">
                <a:latin typeface="Times New Roman" panose="02020603050405020304" pitchFamily="18" charset="0"/>
                <a:cs typeface="Times New Roman" panose="02020603050405020304" pitchFamily="18" charset="0"/>
              </a:rPr>
              <a:t>Branch:</a:t>
            </a:r>
            <a:r>
              <a:rPr lang="en-US" sz="2000" dirty="0">
                <a:latin typeface="Times New Roman" panose="02020603050405020304" pitchFamily="18" charset="0"/>
                <a:cs typeface="Times New Roman" panose="02020603050405020304" pitchFamily="18" charset="0"/>
              </a:rPr>
              <a:t> A separate line of development. Each branch represents a version of the project that can diverge from the main codebase. The default branch in Git is called main or master.</a:t>
            </a:r>
          </a:p>
          <a:p>
            <a:r>
              <a:rPr lang="en-US" sz="2000" b="1" dirty="0">
                <a:latin typeface="Times New Roman" panose="02020603050405020304" pitchFamily="18" charset="0"/>
                <a:cs typeface="Times New Roman" panose="02020603050405020304" pitchFamily="18" charset="0"/>
              </a:rPr>
              <a:t>Merge</a:t>
            </a:r>
            <a:r>
              <a:rPr lang="en-US" sz="2000" dirty="0">
                <a:latin typeface="Times New Roman" panose="02020603050405020304" pitchFamily="18" charset="0"/>
                <a:cs typeface="Times New Roman" panose="02020603050405020304" pitchFamily="18" charset="0"/>
              </a:rPr>
              <a:t>: Combining changes from one branch into another. This is crucial when multiple people are working on different features or parts of a project.</a:t>
            </a:r>
          </a:p>
          <a:p>
            <a:r>
              <a:rPr lang="en-US" sz="2000" b="1" dirty="0">
                <a:latin typeface="Times New Roman" panose="02020603050405020304" pitchFamily="18" charset="0"/>
                <a:cs typeface="Times New Roman" panose="02020603050405020304" pitchFamily="18" charset="0"/>
              </a:rPr>
              <a:t>Stage:</a:t>
            </a:r>
            <a:r>
              <a:rPr lang="en-US" sz="2000" dirty="0">
                <a:latin typeface="Times New Roman" panose="02020603050405020304" pitchFamily="18" charset="0"/>
                <a:cs typeface="Times New Roman" panose="02020603050405020304" pitchFamily="18" charset="0"/>
              </a:rPr>
              <a:t> A place to prepare changes before committing them. Files added to the stage are ready to be committed.</a:t>
            </a:r>
          </a:p>
          <a:p>
            <a:r>
              <a:rPr lang="en-US" sz="2000" b="1" dirty="0">
                <a:latin typeface="Times New Roman" panose="02020603050405020304" pitchFamily="18" charset="0"/>
                <a:cs typeface="Times New Roman" panose="02020603050405020304" pitchFamily="18" charset="0"/>
              </a:rPr>
              <a:t>HEAD:</a:t>
            </a:r>
            <a:r>
              <a:rPr lang="en-US" sz="2000" dirty="0">
                <a:latin typeface="Times New Roman" panose="02020603050405020304" pitchFamily="18" charset="0"/>
                <a:cs typeface="Times New Roman" panose="02020603050405020304" pitchFamily="18" charset="0"/>
              </a:rPr>
              <a:t> A pointer to the current branch you are working on. It usually points to the latest commit in that branch.</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5962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7C81D-4A95-8F4A-9F0C-FB197821ECCE}"/>
              </a:ext>
            </a:extLst>
          </p:cNvPr>
          <p:cNvSpPr>
            <a:spLocks noGrp="1"/>
          </p:cNvSpPr>
          <p:nvPr>
            <p:ph type="title"/>
          </p:nvPr>
        </p:nvSpPr>
        <p:spPr>
          <a:xfrm>
            <a:off x="0" y="1"/>
            <a:ext cx="10515600" cy="939800"/>
          </a:xfrm>
        </p:spPr>
        <p:txBody>
          <a:bodyPr/>
          <a:lstStyle/>
          <a:p>
            <a:r>
              <a:rPr lang="en-US" sz="4000" dirty="0">
                <a:solidFill>
                  <a:srgbClr val="FF0000"/>
                </a:solidFill>
                <a:latin typeface="Times New Roman" panose="02020603050405020304" pitchFamily="18" charset="0"/>
                <a:cs typeface="Times New Roman" panose="02020603050405020304" pitchFamily="18" charset="0"/>
              </a:rPr>
              <a:t>Popular</a:t>
            </a:r>
            <a:r>
              <a:rPr lang="en-US" dirty="0"/>
              <a:t> </a:t>
            </a:r>
            <a:r>
              <a:rPr lang="en-US" sz="4000" dirty="0">
                <a:solidFill>
                  <a:srgbClr val="FF0000"/>
                </a:solidFill>
                <a:latin typeface="Times New Roman" panose="02020603050405020304" pitchFamily="18" charset="0"/>
                <a:cs typeface="Times New Roman" panose="02020603050405020304" pitchFamily="18" charset="0"/>
              </a:rPr>
              <a:t>VCS in 2024</a:t>
            </a:r>
          </a:p>
        </p:txBody>
      </p:sp>
      <p:pic>
        <p:nvPicPr>
          <p:cNvPr id="8" name="Picture 7">
            <a:extLst>
              <a:ext uri="{FF2B5EF4-FFF2-40B4-BE49-F238E27FC236}">
                <a16:creationId xmlns:a16="http://schemas.microsoft.com/office/drawing/2014/main" id="{BB44200A-2318-CD8B-587A-462BB453EBF7}"/>
              </a:ext>
            </a:extLst>
          </p:cNvPr>
          <p:cNvPicPr>
            <a:picLocks noChangeAspect="1"/>
          </p:cNvPicPr>
          <p:nvPr/>
        </p:nvPicPr>
        <p:blipFill>
          <a:blip r:embed="rId2"/>
          <a:stretch>
            <a:fillRect/>
          </a:stretch>
        </p:blipFill>
        <p:spPr>
          <a:xfrm>
            <a:off x="3256908" y="784907"/>
            <a:ext cx="6015344" cy="6026183"/>
          </a:xfrm>
          <a:prstGeom prst="rect">
            <a:avLst/>
          </a:prstGeom>
        </p:spPr>
      </p:pic>
    </p:spTree>
    <p:extLst>
      <p:ext uri="{BB962C8B-B14F-4D97-AF65-F5344CB8AC3E}">
        <p14:creationId xmlns:p14="http://schemas.microsoft.com/office/powerpoint/2010/main" val="1760393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5615</TotalTime>
  <Words>3880</Words>
  <Application>Microsoft Office PowerPoint</Application>
  <PresentationFormat>Widescreen</PresentationFormat>
  <Paragraphs>244</Paragraphs>
  <Slides>32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Calibri Light</vt:lpstr>
      <vt:lpstr>Times New Roman</vt:lpstr>
      <vt:lpstr>Office Theme</vt:lpstr>
      <vt:lpstr>VSC  GIT/GitHub</vt:lpstr>
      <vt:lpstr>Git/GitHub and DB Security</vt:lpstr>
      <vt:lpstr>What is Version Control?</vt:lpstr>
      <vt:lpstr>Types of Version Control Systems:</vt:lpstr>
      <vt:lpstr>Types of VCS</vt:lpstr>
      <vt:lpstr>Benefits of Version Control:</vt:lpstr>
      <vt:lpstr>Key Git Concepts</vt:lpstr>
      <vt:lpstr>Key Git Concepts</vt:lpstr>
      <vt:lpstr>Popular VCS in 2024</vt:lpstr>
      <vt:lpstr>GIT (DVCS)</vt:lpstr>
      <vt:lpstr>What is GIT?</vt:lpstr>
      <vt:lpstr>Key Features of GIT</vt:lpstr>
      <vt:lpstr>Key Features of GIT –Con’t</vt:lpstr>
      <vt:lpstr>Key Features of GIT –Con’t</vt:lpstr>
      <vt:lpstr>Key Features of GIT –Con’t</vt:lpstr>
      <vt:lpstr>Key Features of GIT –Con’t</vt:lpstr>
      <vt:lpstr>Summary of Git Features:</vt:lpstr>
      <vt:lpstr>Why Use Git?</vt:lpstr>
      <vt:lpstr> Common Git Commands</vt:lpstr>
      <vt:lpstr>Functions and capabilities of github</vt:lpstr>
      <vt:lpstr> Key Features of GitHub</vt:lpstr>
      <vt:lpstr> Key Features of GitHub</vt:lpstr>
      <vt:lpstr>  Key Features of GitHub</vt:lpstr>
      <vt:lpstr> Why Use GitHub?</vt:lpstr>
      <vt:lpstr> Common GitHub Commands</vt:lpstr>
      <vt:lpstr>PowerPoint Presentation</vt:lpstr>
      <vt:lpstr>Git Workflow Breakdown</vt:lpstr>
      <vt:lpstr>Git Workflow Breakdown</vt:lpstr>
      <vt:lpstr>Remote Section:</vt:lpstr>
      <vt:lpstr>Summary of Workflow:</vt:lpstr>
      <vt:lpstr>Commands Summary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 (DVCS)</dc:title>
  <dc:creator>Microsoft Office User</dc:creator>
  <cp:lastModifiedBy>Pedram</cp:lastModifiedBy>
  <cp:revision>89</cp:revision>
  <dcterms:created xsi:type="dcterms:W3CDTF">2020-09-22T13:50:21Z</dcterms:created>
  <dcterms:modified xsi:type="dcterms:W3CDTF">2024-11-11T12:47:35Z</dcterms:modified>
</cp:coreProperties>
</file>

<file path=docProps/thumbnail.jpeg>
</file>